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303" r:id="rId14"/>
    <p:sldId id="267" r:id="rId15"/>
    <p:sldId id="262" r:id="rId16"/>
    <p:sldId id="307" r:id="rId17"/>
    <p:sldId id="308" r:id="rId18"/>
    <p:sldId id="271" r:id="rId19"/>
    <p:sldId id="264" r:id="rId20"/>
    <p:sldId id="320" r:id="rId21"/>
    <p:sldId id="265" r:id="rId22"/>
    <p:sldId id="266" r:id="rId23"/>
    <p:sldId id="310" r:id="rId24"/>
    <p:sldId id="311" r:id="rId25"/>
    <p:sldId id="324" r:id="rId26"/>
    <p:sldId id="326" r:id="rId27"/>
    <p:sldId id="328" r:id="rId28"/>
    <p:sldId id="329" r:id="rId29"/>
    <p:sldId id="327" r:id="rId30"/>
    <p:sldId id="330" r:id="rId31"/>
    <p:sldId id="312" r:id="rId32"/>
    <p:sldId id="313" r:id="rId33"/>
    <p:sldId id="314" r:id="rId34"/>
    <p:sldId id="315" r:id="rId35"/>
    <p:sldId id="316" r:id="rId36"/>
    <p:sldId id="325" r:id="rId37"/>
    <p:sldId id="331" r:id="rId38"/>
    <p:sldId id="321" r:id="rId39"/>
    <p:sldId id="309" r:id="rId40"/>
    <p:sldId id="318" r:id="rId41"/>
    <p:sldId id="319" r:id="rId42"/>
    <p:sldId id="322" r:id="rId43"/>
    <p:sldId id="323" r:id="rId44"/>
    <p:sldId id="268" r:id="rId45"/>
    <p:sldId id="269" r:id="rId46"/>
    <p:sldId id="270" r:id="rId47"/>
    <p:sldId id="272" r:id="rId48"/>
    <p:sldId id="273" r:id="rId49"/>
    <p:sldId id="275" r:id="rId50"/>
    <p:sldId id="274"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6483" autoAdjust="0"/>
  </p:normalViewPr>
  <p:slideViewPr>
    <p:cSldViewPr snapToGrid="0" showGuides="1">
      <p:cViewPr varScale="1">
        <p:scale>
          <a:sx n="93" d="100"/>
          <a:sy n="93" d="100"/>
        </p:scale>
        <p:origin x="344"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16</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37</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这部分先讲本文增加的内容；然后介绍一下一些</a:t>
            </a:r>
            <a:r>
              <a:rPr lang="en-US" altLang="zh-CN" dirty="0"/>
              <a:t>RTDETR</a:t>
            </a:r>
            <a:r>
              <a:rPr lang="zh-CN" altLang="en-US" dirty="0"/>
              <a:t>的内容（其实就是</a:t>
            </a:r>
            <a:r>
              <a:rPr lang="en-US" altLang="zh-CN" dirty="0"/>
              <a:t>AIFI</a:t>
            </a:r>
            <a:r>
              <a:rPr lang="zh-CN" altLang="en-US" dirty="0"/>
              <a:t>和</a:t>
            </a:r>
            <a:r>
              <a:rPr lang="en-US" altLang="zh-CN" dirty="0" err="1"/>
              <a:t>RTDETRdecoder</a:t>
            </a:r>
            <a:r>
              <a:rPr lang="zh-CN" altLang="en-US" dirty="0"/>
              <a: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44</a:t>
            </a:fld>
            <a:endParaRPr lang="zh-CN" altLang="en-US"/>
          </a:p>
        </p:txBody>
      </p:sp>
    </p:spTree>
    <p:extLst>
      <p:ext uri="{BB962C8B-B14F-4D97-AF65-F5344CB8AC3E}">
        <p14:creationId xmlns:p14="http://schemas.microsoft.com/office/powerpoint/2010/main" val="38912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451567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68BBB5EE-2C14-C2A8-3413-DFD93FCD3BEF}"/>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2024/12/11</a:t>
            </a:fld>
            <a:endParaRPr lang="zh-CN" altLang="en-US"/>
          </a:p>
        </p:txBody>
      </p:sp>
      <p:sp>
        <p:nvSpPr>
          <p:cNvPr id="7" name="页脚占位符 2">
            <a:extLst>
              <a:ext uri="{FF2B5EF4-FFF2-40B4-BE49-F238E27FC236}">
                <a16:creationId xmlns:a16="http://schemas.microsoft.com/office/drawing/2014/main" id="{DBBFDF5C-9380-892E-A39F-6C6E788A3709}"/>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FE7FAE1-E7E2-D4EB-045B-27E1CDF37E3A}"/>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2392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2024/12/11</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2024/12/11</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2024/12/11</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2024/12/11</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2024/12/11</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2024/12/11</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2024/12/11</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34.jp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40.jpg"/><Relationship Id="rId4" Type="http://schemas.openxmlformats.org/officeDocument/2006/relationships/image" Target="../media/image39.jp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43.jpg"/><Relationship Id="rId4" Type="http://schemas.openxmlformats.org/officeDocument/2006/relationships/image" Target="../media/image42.jp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4776"/>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635931" cy="4540955"/>
              <a:chOff x="476070" y="1130301"/>
              <a:chExt cx="66359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Arial" panose="020B0604020202020204" pitchFamily="34" charset="0"/>
                    <a:ea typeface="微软雅黑" panose="020B0503020204020204" pitchFamily="34" charset="-122"/>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60400" y="2389508"/>
                <a:ext cx="6350000" cy="3064036"/>
                <a:chOff x="660400" y="2389508"/>
                <a:chExt cx="6350000" cy="3064036"/>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60400" y="3117398"/>
                  <a:ext cx="6350000" cy="233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60400" y="2389508"/>
                  <a:ext cx="6350000" cy="655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sz="2400" b="1" dirty="0">
                      <a:solidFill>
                        <a:schemeClr val="tx1"/>
                      </a:solidFill>
                      <a:latin typeface="Arial" panose="020B0604020202020204" pitchFamily="34" charset="0"/>
                      <a:ea typeface="微软雅黑" panose="020B0503020204020204" pitchFamily="34" charset="-122"/>
                    </a:rPr>
                    <a:t>Click to add text</a:t>
                  </a:r>
                </a:p>
              </p:txBody>
            </p:sp>
          </p:grpSp>
        </p:grpSp>
      </p:grpSp>
    </p:spTree>
    <p:extLst>
      <p:ext uri="{BB962C8B-B14F-4D97-AF65-F5344CB8AC3E}">
        <p14:creationId xmlns:p14="http://schemas.microsoft.com/office/powerpoint/2010/main" val="14734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F2E03E22-6F0F-F215-255F-A888669F5462}"/>
              </a:ext>
            </a:extLst>
          </p:cNvPr>
          <p:cNvSpPr txBox="1"/>
          <p:nvPr/>
        </p:nvSpPr>
        <p:spPr>
          <a:xfrm>
            <a:off x="4142630" y="2003729"/>
            <a:ext cx="7410615" cy="369332"/>
          </a:xfrm>
          <a:prstGeom prst="rect">
            <a:avLst/>
          </a:prstGeom>
          <a:noFill/>
        </p:spPr>
        <p:txBody>
          <a:bodyPr wrap="square" rtlCol="0">
            <a:spAutoFit/>
          </a:bodyPr>
          <a:lstStyle/>
          <a:p>
            <a:r>
              <a:rPr lang="en-US" altLang="zh-CN" dirty="0"/>
              <a:t>Put the histogram comparison about the models’ complexity here.</a:t>
            </a:r>
            <a:endParaRPr lang="zh-CN" altLang="en-US" dirty="0"/>
          </a:p>
        </p:txBody>
      </p:sp>
    </p:spTree>
    <p:custDataLst>
      <p:tags r:id="rId1"/>
    </p:custDataLst>
    <p:extLst>
      <p:ext uri="{BB962C8B-B14F-4D97-AF65-F5344CB8AC3E}">
        <p14:creationId xmlns:p14="http://schemas.microsoft.com/office/powerpoint/2010/main" val="337093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270036" y="686453"/>
            <a:ext cx="8409806" cy="4049846"/>
            <a:chOff x="270036" y="686453"/>
            <a:chExt cx="8409806" cy="4049846"/>
          </a:xfrm>
        </p:grpSpPr>
        <p:grpSp>
          <p:nvGrpSpPr>
            <p:cNvPr id="4" name="Group 3">
              <a:extLst>
                <a:ext uri="{FF2B5EF4-FFF2-40B4-BE49-F238E27FC236}">
                  <a16:creationId xmlns:a16="http://schemas.microsoft.com/office/drawing/2014/main" id="{70B486CE-C584-161F-0002-E2EDE73F79AA}"/>
                </a:ext>
              </a:extLst>
            </p:cNvPr>
            <p:cNvGrpSpPr/>
            <p:nvPr/>
          </p:nvGrpSpPr>
          <p:grpSpPr>
            <a:xfrm>
              <a:off x="270036" y="2698960"/>
              <a:ext cx="2406583" cy="2037339"/>
              <a:chOff x="270036" y="2702689"/>
              <a:chExt cx="2406583" cy="2037339"/>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270036" y="2702689"/>
                <a:ext cx="2406583" cy="203733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1662443" cy="95840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2895FCB0-28F7-0C7D-3F54-DB85C220F14F}"/>
              </a:ext>
            </a:extLst>
          </p:cNvPr>
          <p:cNvSpPr txBox="1"/>
          <p:nvPr/>
        </p:nvSpPr>
        <p:spPr>
          <a:xfrm>
            <a:off x="4381169" y="1868557"/>
            <a:ext cx="7810831" cy="369332"/>
          </a:xfrm>
          <a:prstGeom prst="rect">
            <a:avLst/>
          </a:prstGeom>
          <a:noFill/>
        </p:spPr>
        <p:txBody>
          <a:bodyPr wrap="square" rtlCol="0">
            <a:spAutoFit/>
          </a:bodyPr>
          <a:lstStyle/>
          <a:p>
            <a:r>
              <a:rPr lang="en-US" altLang="zh-CN" dirty="0"/>
              <a:t>Put the curve graph considering models’ performance </a:t>
            </a:r>
            <a:r>
              <a:rPr lang="en-US" altLang="zh-CN" dirty="0" err="1"/>
              <a:t>comparision</a:t>
            </a:r>
            <a:r>
              <a:rPr lang="en-US" altLang="zh-CN" dirty="0"/>
              <a:t> here.</a:t>
            </a:r>
            <a:endParaRPr lang="zh-CN" altLang="en-US" dirty="0"/>
          </a:p>
        </p:txBody>
      </p:sp>
    </p:spTree>
    <p:custDataLst>
      <p:tags r:id="rId1"/>
    </p:custDataLst>
    <p:extLst>
      <p:ext uri="{BB962C8B-B14F-4D97-AF65-F5344CB8AC3E}">
        <p14:creationId xmlns:p14="http://schemas.microsoft.com/office/powerpoint/2010/main" val="27277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解释研究结果的实用价值</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解决问题的实用方案</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解决实际问题</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研究结果对社会、组织和个人的积极影响</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社会影响</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研究结果在实施上的经济成本和效益的可行性</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经济可行性</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研究结果的实用性</a:t>
              </a:r>
            </a:p>
          </p:txBody>
        </p:sp>
      </p:grpSp>
      <p:sp>
        <p:nvSpPr>
          <p:cNvPr id="118" name="Title 117"/>
          <p:cNvSpPr>
            <a:spLocks noGrp="1"/>
          </p:cNvSpPr>
          <p:nvPr>
            <p:ph type="title"/>
          </p:nvPr>
        </p:nvSpPr>
        <p:spPr/>
        <p:txBody>
          <a:bodyPr wrap="square">
            <a:normAutofit/>
          </a:bodyPr>
          <a:lstStyle/>
          <a:p>
            <a:pPr lvl="0"/>
            <a:r>
              <a:rPr lang="en-US" dirty="0" err="1"/>
              <a:t>研究结果的可行性解释</a:t>
            </a:r>
            <a:endParaRPr lang="en-US" dirty="0"/>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l="-24910" r="-249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190" r="-251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5119" r="-2511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927505"/>
              <a:chOff x="788068" y="3924911"/>
              <a:chExt cx="3838543" cy="927505"/>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启发思考</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该研究结果为学术领域提供了新的视角和思考方式。</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解决难题</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提供研究问题的新思路和方法</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930885"/>
              <a:chOff x="783209" y="2916036"/>
              <a:chExt cx="3804544" cy="930885"/>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推动学术发展</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该研究结果为相关领域的发展提供了新的理论和实践基础。</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研究结果对学术领域的贡献</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523220"/>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该研究结果对于相关学术领域的发展和进步具有重要意义。</a:t>
              </a:r>
            </a:p>
          </p:txBody>
        </p:sp>
      </p:grpSp>
      <p:sp>
        <p:nvSpPr>
          <p:cNvPr id="22" name="Title 21"/>
          <p:cNvSpPr>
            <a:spLocks noGrp="1"/>
          </p:cNvSpPr>
          <p:nvPr>
            <p:ph type="title"/>
          </p:nvPr>
        </p:nvSpPr>
        <p:spPr/>
        <p:txBody>
          <a:bodyPr wrap="square">
            <a:normAutofit/>
          </a:bodyPr>
          <a:lstStyle/>
          <a:p>
            <a:pPr lvl="0"/>
            <a:r>
              <a:rPr lang="en-US"/>
              <a:t>研究结果的重要性强调</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349663"/>
              <a:chOff x="4425744" y="1962755"/>
              <a:chExt cx="2001232" cy="13496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创新的教学模式</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提供新的教学理论和实践模式</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教育培训的改进</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通过研究结果，改进教育培训的方法和手段，提高教育质量</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国际交流与合作</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为教育培训领域的学术研究人员提供合作机会，促进国际交流</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应用前景和推广意义</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研究结果对教育培训领域具有重要的实践意义，为学生提供新的学习方法和途径。</a:t>
                </a:r>
              </a:p>
            </p:txBody>
          </p:sp>
        </p:grpSp>
      </p:grpSp>
      <p:sp>
        <p:nvSpPr>
          <p:cNvPr id="103" name="Title 102"/>
          <p:cNvSpPr>
            <a:spLocks noGrp="1"/>
          </p:cNvSpPr>
          <p:nvPr>
            <p:ph type="title"/>
          </p:nvPr>
        </p:nvSpPr>
        <p:spPr/>
        <p:txBody>
          <a:bodyPr wrap="square">
            <a:normAutofit/>
          </a:bodyPr>
          <a:lstStyle/>
          <a:p>
            <a:pPr lvl="0"/>
            <a:r>
              <a:rPr lang="en-US"/>
              <a:t>应用前景推广意义</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6932"/>
            <a:chOff x="943428" y="1528814"/>
            <a:chExt cx="10502896" cy="4036932"/>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关联性介绍</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340791"/>
              <a:chOff x="2325652" y="3224955"/>
              <a:chExt cx="2574394" cy="2340791"/>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探索与其他研究的关联性：探索与其他研究的相关性。</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前沿问题</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113547"/>
              <a:chOff x="5214324" y="3224955"/>
              <a:chExt cx="2574394" cy="2113547"/>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解释研究的理论框架和观点</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理论基础</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介绍与其他研究人员建立的合作关系</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研究合作</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a:t>连接未知的奇迹</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57C502-14F0-15CE-F9AE-8736F4130EAD}"/>
              </a:ext>
            </a:extLst>
          </p:cNvPr>
          <p:cNvGrpSpPr/>
          <p:nvPr/>
        </p:nvGrpSpPr>
        <p:grpSpPr>
          <a:xfrm>
            <a:off x="1552518" y="1191856"/>
            <a:ext cx="9074265" cy="4573944"/>
            <a:chOff x="1552518" y="1191856"/>
            <a:chExt cx="9074265" cy="4573944"/>
          </a:xfrm>
        </p:grpSpPr>
        <p:grpSp>
          <p:nvGrpSpPr>
            <p:cNvPr id="29" name="Group 28">
              <a:extLst>
                <a:ext uri="{FF2B5EF4-FFF2-40B4-BE49-F238E27FC236}">
                  <a16:creationId xmlns:a16="http://schemas.microsoft.com/office/drawing/2014/main" id="{C9B52098-47C3-04AF-6169-3922A22A9C63}"/>
                </a:ext>
              </a:extLst>
            </p:cNvPr>
            <p:cNvGrpSpPr/>
            <p:nvPr/>
          </p:nvGrpSpPr>
          <p:grpSpPr>
            <a:xfrm>
              <a:off x="2481674" y="1191856"/>
              <a:ext cx="7671579" cy="1018139"/>
              <a:chOff x="2481674" y="1191856"/>
              <a:chExt cx="7671579" cy="1018139"/>
            </a:xfrm>
          </p:grpSpPr>
          <p:sp>
            <p:nvSpPr>
              <p:cNvPr id="2" name="Rectangle 1">
                <a:extLst>
                  <a:ext uri="{FF2B5EF4-FFF2-40B4-BE49-F238E27FC236}">
                    <a16:creationId xmlns:a16="http://schemas.microsoft.com/office/drawing/2014/main" id="{039A0767-7FF8-2C31-5178-FA6E23E0FBB7}"/>
                  </a:ext>
                </a:extLst>
              </p:cNvPr>
              <p:cNvSpPr>
                <a:spLocks/>
              </p:cNvSpPr>
              <p:nvPr/>
            </p:nvSpPr>
            <p:spPr>
              <a:xfrm>
                <a:off x="2481674" y="1789394"/>
                <a:ext cx="7671579"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介绍了研究的创新性和研究的独特贡献</a:t>
                </a:r>
              </a:p>
            </p:txBody>
          </p:sp>
          <p:sp>
            <p:nvSpPr>
              <p:cNvPr id="4" name="Rectangle 3">
                <a:extLst>
                  <a:ext uri="{FF2B5EF4-FFF2-40B4-BE49-F238E27FC236}">
                    <a16:creationId xmlns:a16="http://schemas.microsoft.com/office/drawing/2014/main" id="{6E6E7C57-7B1A-1B61-9BB8-DCE1BBA6CC4D}"/>
                  </a:ext>
                </a:extLst>
              </p:cNvPr>
              <p:cNvSpPr>
                <a:spLocks/>
              </p:cNvSpPr>
              <p:nvPr/>
            </p:nvSpPr>
            <p:spPr>
              <a:xfrm>
                <a:off x="2481674" y="1191856"/>
                <a:ext cx="7671579"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lnSpc>
                    <a:spcPct val="100000"/>
                  </a:lnSpc>
                  <a:buSzPct val="25000"/>
                </a:pPr>
                <a:r>
                  <a:rPr lang="zh-CN" altLang="en-US" sz="2400" b="1" dirty="0">
                    <a:solidFill>
                      <a:schemeClr val="tx1"/>
                    </a:solidFill>
                  </a:rPr>
                  <a:t>研究的创新之处</a:t>
                </a:r>
                <a:endParaRPr lang="en-US" altLang="zh-CN"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Group 29">
              <a:extLst>
                <a:ext uri="{FF2B5EF4-FFF2-40B4-BE49-F238E27FC236}">
                  <a16:creationId xmlns:a16="http://schemas.microsoft.com/office/drawing/2014/main" id="{1386DA7E-11FF-FD17-2D40-A5593AA7B196}"/>
                </a:ext>
              </a:extLst>
            </p:cNvPr>
            <p:cNvGrpSpPr/>
            <p:nvPr/>
          </p:nvGrpSpPr>
          <p:grpSpPr>
            <a:xfrm>
              <a:off x="1552518" y="2705781"/>
              <a:ext cx="9074265" cy="3060019"/>
              <a:chOff x="1552518" y="2705781"/>
              <a:chExt cx="9074265" cy="3060019"/>
            </a:xfrm>
          </p:grpSpPr>
          <p:grpSp>
            <p:nvGrpSpPr>
              <p:cNvPr id="5" name="Group 4">
                <a:extLst>
                  <a:ext uri="{FF2B5EF4-FFF2-40B4-BE49-F238E27FC236}">
                    <a16:creationId xmlns:a16="http://schemas.microsoft.com/office/drawing/2014/main" id="{82EF1B04-9DC1-46B4-6C9A-A8251A539159}"/>
                  </a:ext>
                </a:extLst>
              </p:cNvPr>
              <p:cNvGrpSpPr/>
              <p:nvPr/>
            </p:nvGrpSpPr>
            <p:grpSpPr>
              <a:xfrm>
                <a:off x="4806164" y="2705781"/>
                <a:ext cx="2481111" cy="3060019"/>
                <a:chOff x="3524250" y="2705781"/>
                <a:chExt cx="2481111" cy="3060019"/>
              </a:xfrm>
            </p:grpSpPr>
            <p:sp>
              <p:nvSpPr>
                <p:cNvPr id="6" name="Rectangle: Diagonal Corners Rounded 5">
                  <a:extLst>
                    <a:ext uri="{FF2B5EF4-FFF2-40B4-BE49-F238E27FC236}">
                      <a16:creationId xmlns:a16="http://schemas.microsoft.com/office/drawing/2014/main" id="{3E625210-08DA-2DE5-C9AB-2E10667CE8BF}"/>
                    </a:ext>
                  </a:extLst>
                </p:cNvPr>
                <p:cNvSpPr/>
                <p:nvPr/>
              </p:nvSpPr>
              <p:spPr>
                <a:xfrm>
                  <a:off x="3524250" y="2923544"/>
                  <a:ext cx="2247900" cy="2842256"/>
                </a:xfrm>
                <a:prstGeom prst="round2DiagRect">
                  <a:avLst>
                    <a:gd name="adj1" fmla="val 30226"/>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7" name="Rectangle 6">
                  <a:extLst>
                    <a:ext uri="{FF2B5EF4-FFF2-40B4-BE49-F238E27FC236}">
                      <a16:creationId xmlns:a16="http://schemas.microsoft.com/office/drawing/2014/main" id="{AA11EE25-E53A-FDBD-1E0A-E6251D690340}"/>
                    </a:ext>
                  </a:extLst>
                </p:cNvPr>
                <p:cNvSpPr>
                  <a:spLocks/>
                </p:cNvSpPr>
                <p:nvPr/>
              </p:nvSpPr>
              <p:spPr>
                <a:xfrm>
                  <a:off x="366369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跨学科研究</a:t>
                  </a:r>
                  <a:endParaRPr kumimoji="1" lang="en-US" altLang="zh-CN" sz="2000" b="1" dirty="0">
                    <a:solidFill>
                      <a:schemeClr val="bg1"/>
                    </a:solidFill>
                  </a:endParaRPr>
                </a:p>
              </p:txBody>
            </p:sp>
            <p:sp>
              <p:nvSpPr>
                <p:cNvPr id="8" name="Rectangle 7">
                  <a:extLst>
                    <a:ext uri="{FF2B5EF4-FFF2-40B4-BE49-F238E27FC236}">
                      <a16:creationId xmlns:a16="http://schemas.microsoft.com/office/drawing/2014/main" id="{B2AC8EDE-ED36-8BC2-B044-91FAF2A0EBEC}"/>
                    </a:ext>
                  </a:extLst>
                </p:cNvPr>
                <p:cNvSpPr>
                  <a:spLocks/>
                </p:cNvSpPr>
                <p:nvPr/>
              </p:nvSpPr>
              <p:spPr>
                <a:xfrm>
                  <a:off x="3663693" y="3969390"/>
                  <a:ext cx="1969014" cy="20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整合不同学科的知识</a:t>
                  </a:r>
                </a:p>
              </p:txBody>
            </p:sp>
            <p:cxnSp>
              <p:nvCxnSpPr>
                <p:cNvPr id="9" name="Straight Connector 8">
                  <a:extLst>
                    <a:ext uri="{FF2B5EF4-FFF2-40B4-BE49-F238E27FC236}">
                      <a16:creationId xmlns:a16="http://schemas.microsoft.com/office/drawing/2014/main" id="{D2427789-1F28-6454-0DCC-095258DE2328}"/>
                    </a:ext>
                  </a:extLst>
                </p:cNvPr>
                <p:cNvCxnSpPr>
                  <a:cxnSpLocks/>
                </p:cNvCxnSpPr>
                <p:nvPr/>
              </p:nvCxnSpPr>
              <p:spPr>
                <a:xfrm>
                  <a:off x="4260850"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8D0CBF2-307E-BCEA-54EB-2FDA112E8464}"/>
                    </a:ext>
                  </a:extLst>
                </p:cNvPr>
                <p:cNvGrpSpPr/>
                <p:nvPr/>
              </p:nvGrpSpPr>
              <p:grpSpPr>
                <a:xfrm>
                  <a:off x="5389411" y="2705781"/>
                  <a:ext cx="615950" cy="615950"/>
                  <a:chOff x="3708127" y="5599496"/>
                  <a:chExt cx="540000" cy="540000"/>
                </a:xfrm>
              </p:grpSpPr>
              <p:sp>
                <p:nvSpPr>
                  <p:cNvPr id="11" name="TextBox 10">
                    <a:extLst>
                      <a:ext uri="{FF2B5EF4-FFF2-40B4-BE49-F238E27FC236}">
                        <a16:creationId xmlns:a16="http://schemas.microsoft.com/office/drawing/2014/main" id="{07524356-D181-1CE9-98C8-860264A6ABC2}"/>
                      </a:ext>
                    </a:extLst>
                  </p:cNvPr>
                  <p:cNvSpPr txBox="1"/>
                  <p:nvPr/>
                </p:nvSpPr>
                <p:spPr>
                  <a:xfrm>
                    <a:off x="3708127"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9ECD3D84-10B3-EFEE-D1CF-9C8F5D4B6114}"/>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13" name="Group 12">
                <a:extLst>
                  <a:ext uri="{FF2B5EF4-FFF2-40B4-BE49-F238E27FC236}">
                    <a16:creationId xmlns:a16="http://schemas.microsoft.com/office/drawing/2014/main" id="{F36CB244-0FBF-83A7-0F6A-BF5D8C35FBAE}"/>
                  </a:ext>
                </a:extLst>
              </p:cNvPr>
              <p:cNvGrpSpPr/>
              <p:nvPr/>
            </p:nvGrpSpPr>
            <p:grpSpPr>
              <a:xfrm>
                <a:off x="8129871" y="2705781"/>
                <a:ext cx="2496912" cy="3060019"/>
                <a:chOff x="6388100" y="2705781"/>
                <a:chExt cx="2496912" cy="3060019"/>
              </a:xfrm>
            </p:grpSpPr>
            <p:sp>
              <p:nvSpPr>
                <p:cNvPr id="14" name="Rectangle: Diagonal Corners Rounded 13">
                  <a:extLst>
                    <a:ext uri="{FF2B5EF4-FFF2-40B4-BE49-F238E27FC236}">
                      <a16:creationId xmlns:a16="http://schemas.microsoft.com/office/drawing/2014/main" id="{2EA9EF6F-86F0-B1BE-9D1A-1BCF90223326}"/>
                    </a:ext>
                  </a:extLst>
                </p:cNvPr>
                <p:cNvSpPr/>
                <p:nvPr/>
              </p:nvSpPr>
              <p:spPr>
                <a:xfrm>
                  <a:off x="6388100" y="2923544"/>
                  <a:ext cx="2247900" cy="2842256"/>
                </a:xfrm>
                <a:prstGeom prst="round2DiagRect">
                  <a:avLst>
                    <a:gd name="adj1" fmla="val 30226"/>
                    <a:gd name="adj2" fmla="val 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15" name="Rectangle 14">
                  <a:extLst>
                    <a:ext uri="{FF2B5EF4-FFF2-40B4-BE49-F238E27FC236}">
                      <a16:creationId xmlns:a16="http://schemas.microsoft.com/office/drawing/2014/main" id="{C15F2F97-747B-1D61-3D12-0C3E2F8D3670}"/>
                    </a:ext>
                  </a:extLst>
                </p:cNvPr>
                <p:cNvSpPr>
                  <a:spLocks/>
                </p:cNvSpPr>
                <p:nvPr/>
              </p:nvSpPr>
              <p:spPr>
                <a:xfrm>
                  <a:off x="652754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前沿领域的探索</a:t>
                  </a:r>
                  <a:endParaRPr kumimoji="1" lang="en-US" altLang="zh-CN" sz="2000" b="1" dirty="0">
                    <a:solidFill>
                      <a:schemeClr val="bg1"/>
                    </a:solidFill>
                  </a:endParaRPr>
                </a:p>
              </p:txBody>
            </p:sp>
            <p:sp>
              <p:nvSpPr>
                <p:cNvPr id="16" name="Rectangle 15">
                  <a:extLst>
                    <a:ext uri="{FF2B5EF4-FFF2-40B4-BE49-F238E27FC236}">
                      <a16:creationId xmlns:a16="http://schemas.microsoft.com/office/drawing/2014/main" id="{E760B017-CD87-18C0-B9CF-1973FD2F3B7F}"/>
                    </a:ext>
                  </a:extLst>
                </p:cNvPr>
                <p:cNvSpPr>
                  <a:spLocks/>
                </p:cNvSpPr>
                <p:nvPr/>
              </p:nvSpPr>
              <p:spPr>
                <a:xfrm>
                  <a:off x="6527543"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探索尚未被深入研究的领域</a:t>
                  </a:r>
                </a:p>
              </p:txBody>
            </p:sp>
            <p:cxnSp>
              <p:nvCxnSpPr>
                <p:cNvPr id="17" name="Straight Connector 16">
                  <a:extLst>
                    <a:ext uri="{FF2B5EF4-FFF2-40B4-BE49-F238E27FC236}">
                      <a16:creationId xmlns:a16="http://schemas.microsoft.com/office/drawing/2014/main" id="{12BFF4BC-85F4-2C74-F4A1-DD4B2E7C6D7F}"/>
                    </a:ext>
                  </a:extLst>
                </p:cNvPr>
                <p:cNvCxnSpPr>
                  <a:cxnSpLocks/>
                </p:cNvCxnSpPr>
                <p:nvPr/>
              </p:nvCxnSpPr>
              <p:spPr>
                <a:xfrm>
                  <a:off x="7124700" y="3771207"/>
                  <a:ext cx="77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E74588C-E1C1-E385-A303-FA5EEEE862B2}"/>
                    </a:ext>
                  </a:extLst>
                </p:cNvPr>
                <p:cNvGrpSpPr/>
                <p:nvPr/>
              </p:nvGrpSpPr>
              <p:grpSpPr>
                <a:xfrm>
                  <a:off x="8269062" y="2705781"/>
                  <a:ext cx="615950" cy="615950"/>
                  <a:chOff x="4584079" y="5599496"/>
                  <a:chExt cx="540000" cy="540000"/>
                </a:xfrm>
              </p:grpSpPr>
              <p:sp>
                <p:nvSpPr>
                  <p:cNvPr id="19" name="TextBox 18">
                    <a:extLst>
                      <a:ext uri="{FF2B5EF4-FFF2-40B4-BE49-F238E27FC236}">
                        <a16:creationId xmlns:a16="http://schemas.microsoft.com/office/drawing/2014/main" id="{3B9BD0A2-7928-AD10-5FA6-413FAC19D588}"/>
                      </a:ext>
                    </a:extLst>
                  </p:cNvPr>
                  <p:cNvSpPr txBox="1"/>
                  <p:nvPr/>
                </p:nvSpPr>
                <p:spPr>
                  <a:xfrm>
                    <a:off x="4584079"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0" name="Freeform: Shape 19">
                    <a:extLst>
                      <a:ext uri="{FF2B5EF4-FFF2-40B4-BE49-F238E27FC236}">
                        <a16:creationId xmlns:a16="http://schemas.microsoft.com/office/drawing/2014/main" id="{38FA7E63-615B-E9E8-4E20-A777B902752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21" name="Group 20">
                <a:extLst>
                  <a:ext uri="{FF2B5EF4-FFF2-40B4-BE49-F238E27FC236}">
                    <a16:creationId xmlns:a16="http://schemas.microsoft.com/office/drawing/2014/main" id="{906C2FEC-A54C-EDBF-4B31-6080C4CD1566}"/>
                  </a:ext>
                </a:extLst>
              </p:cNvPr>
              <p:cNvGrpSpPr/>
              <p:nvPr/>
            </p:nvGrpSpPr>
            <p:grpSpPr>
              <a:xfrm>
                <a:off x="1552518" y="2705781"/>
                <a:ext cx="2411050" cy="3060019"/>
                <a:chOff x="1552518" y="2705781"/>
                <a:chExt cx="2411050" cy="3060019"/>
              </a:xfrm>
            </p:grpSpPr>
            <p:sp>
              <p:nvSpPr>
                <p:cNvPr id="22" name="Rectangle: Diagonal Corners Rounded 21">
                  <a:extLst>
                    <a:ext uri="{FF2B5EF4-FFF2-40B4-BE49-F238E27FC236}">
                      <a16:creationId xmlns:a16="http://schemas.microsoft.com/office/drawing/2014/main" id="{DC43346F-6DE9-D393-30DF-91AE57133A4C}"/>
                    </a:ext>
                  </a:extLst>
                </p:cNvPr>
                <p:cNvSpPr/>
                <p:nvPr/>
              </p:nvSpPr>
              <p:spPr>
                <a:xfrm>
                  <a:off x="1552518" y="2923544"/>
                  <a:ext cx="2247900" cy="2842256"/>
                </a:xfrm>
                <a:prstGeom prst="round2DiagRect">
                  <a:avLst>
                    <a:gd name="adj1" fmla="val 30226"/>
                    <a:gd name="adj2" fmla="val 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23" name="Rectangle 22">
                  <a:extLst>
                    <a:ext uri="{FF2B5EF4-FFF2-40B4-BE49-F238E27FC236}">
                      <a16:creationId xmlns:a16="http://schemas.microsoft.com/office/drawing/2014/main" id="{B691263F-DD14-175F-0908-376680F1C028}"/>
                    </a:ext>
                  </a:extLst>
                </p:cNvPr>
                <p:cNvSpPr>
                  <a:spLocks/>
                </p:cNvSpPr>
                <p:nvPr/>
              </p:nvSpPr>
              <p:spPr>
                <a:xfrm>
                  <a:off x="1691961"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effectLst/>
                    </a:rPr>
                    <a:t>新方法的应用</a:t>
                  </a:r>
                  <a:endParaRPr kumimoji="1" lang="en-US" altLang="zh-CN" sz="2000" b="1" dirty="0">
                    <a:solidFill>
                      <a:srgbClr val="FFFFFF"/>
                    </a:solidFill>
                  </a:endParaRPr>
                </a:p>
              </p:txBody>
            </p:sp>
            <p:sp>
              <p:nvSpPr>
                <p:cNvPr id="24" name="Rectangle 23">
                  <a:extLst>
                    <a:ext uri="{FF2B5EF4-FFF2-40B4-BE49-F238E27FC236}">
                      <a16:creationId xmlns:a16="http://schemas.microsoft.com/office/drawing/2014/main" id="{0116D400-50E6-FC69-4371-F382A72AEF6F}"/>
                    </a:ext>
                  </a:extLst>
                </p:cNvPr>
                <p:cNvSpPr>
                  <a:spLocks/>
                </p:cNvSpPr>
                <p:nvPr/>
              </p:nvSpPr>
              <p:spPr>
                <a:xfrm>
                  <a:off x="1691961"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通过新方法解决问题：采用新方法解决问题。</a:t>
                  </a:r>
                </a:p>
              </p:txBody>
            </p:sp>
            <p:cxnSp>
              <p:nvCxnSpPr>
                <p:cNvPr id="25" name="Straight Connector 24">
                  <a:extLst>
                    <a:ext uri="{FF2B5EF4-FFF2-40B4-BE49-F238E27FC236}">
                      <a16:creationId xmlns:a16="http://schemas.microsoft.com/office/drawing/2014/main" id="{84B28CBE-9E8A-CAC1-E166-BF4B90772DDB}"/>
                    </a:ext>
                  </a:extLst>
                </p:cNvPr>
                <p:cNvCxnSpPr>
                  <a:cxnSpLocks/>
                </p:cNvCxnSpPr>
                <p:nvPr/>
              </p:nvCxnSpPr>
              <p:spPr>
                <a:xfrm>
                  <a:off x="2289118"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7F1A016-9D3A-EF55-1521-653CE16BF978}"/>
                    </a:ext>
                  </a:extLst>
                </p:cNvPr>
                <p:cNvGrpSpPr/>
                <p:nvPr/>
              </p:nvGrpSpPr>
              <p:grpSpPr>
                <a:xfrm>
                  <a:off x="3347618" y="2705781"/>
                  <a:ext cx="615950" cy="615950"/>
                  <a:chOff x="2450597" y="2769655"/>
                  <a:chExt cx="540000" cy="540000"/>
                </a:xfrm>
              </p:grpSpPr>
              <p:sp>
                <p:nvSpPr>
                  <p:cNvPr id="27" name="TextBox 26">
                    <a:extLst>
                      <a:ext uri="{FF2B5EF4-FFF2-40B4-BE49-F238E27FC236}">
                        <a16:creationId xmlns:a16="http://schemas.microsoft.com/office/drawing/2014/main" id="{E8EEF0B2-8922-5C6D-AE78-802E46E5008C}"/>
                      </a:ext>
                    </a:extLst>
                  </p:cNvPr>
                  <p:cNvSpPr txBox="1"/>
                  <p:nvPr/>
                </p:nvSpPr>
                <p:spPr>
                  <a:xfrm>
                    <a:off x="2450597" y="2769655"/>
                    <a:ext cx="540000" cy="540000"/>
                  </a:xfrm>
                  <a:prstGeom prst="roundRect">
                    <a:avLst>
                      <a:gd name="adj" fmla="val 50000"/>
                    </a:avLst>
                  </a:prstGeom>
                  <a:solidFill>
                    <a:srgbClr val="FFFFFF"/>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8" name="Freeform: Shape 27">
                    <a:extLst>
                      <a:ext uri="{FF2B5EF4-FFF2-40B4-BE49-F238E27FC236}">
                        <a16:creationId xmlns:a16="http://schemas.microsoft.com/office/drawing/2014/main" id="{F92EBA5C-58CD-AE67-113D-7AD2610CE623}"/>
                      </a:ext>
                    </a:extLst>
                  </p:cNvPr>
                  <p:cNvSpPr/>
                  <p:nvPr/>
                </p:nvSpPr>
                <p:spPr>
                  <a:xfrm>
                    <a:off x="2607483" y="2901952"/>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dirty="0">
                      <a:solidFill>
                        <a:schemeClr val="tx1">
                          <a:lumMod val="10000"/>
                          <a:lumOff val="90000"/>
                        </a:schemeClr>
                      </a:solidFill>
                    </a:endParaRPr>
                  </a:p>
                </p:txBody>
              </p:sp>
            </p:grpSp>
          </p:grpSp>
        </p:grpSp>
      </p:grpSp>
      <p:sp>
        <p:nvSpPr>
          <p:cNvPr id="32" name="Title 31"/>
          <p:cNvSpPr>
            <a:spLocks noGrp="1"/>
          </p:cNvSpPr>
          <p:nvPr>
            <p:ph type="title"/>
          </p:nvPr>
        </p:nvSpPr>
        <p:spPr/>
        <p:txBody>
          <a:bodyPr wrap="square">
            <a:normAutofit/>
          </a:bodyPr>
          <a:lstStyle/>
          <a:p>
            <a:pPr lvl="0"/>
            <a:r>
              <a:rPr lang="en-US"/>
              <a:t>研究的创新之处展示</a:t>
            </a:r>
          </a:p>
        </p:txBody>
      </p:sp>
    </p:spTree>
    <p:custDataLst>
      <p:tags r:id="rId1"/>
    </p:custDataLst>
    <p:extLst>
      <p:ext uri="{BB962C8B-B14F-4D97-AF65-F5344CB8AC3E}">
        <p14:creationId xmlns:p14="http://schemas.microsoft.com/office/powerpoint/2010/main" val="624593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05.</a:t>
            </a:r>
            <a:r>
              <a:rPr lang="zh-CN" altLang="en-US" dirty="0"/>
              <a:t>核心代码解析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本节将会介绍对应核心设计的代码；如果有时间，也将对于</a:t>
            </a:r>
            <a:r>
              <a:rPr lang="en-US" altLang="zh-CN" dirty="0" err="1"/>
              <a:t>mmstructure</a:t>
            </a:r>
            <a:r>
              <a:rPr lang="zh-CN" altLang="en-US" dirty="0"/>
              <a:t>的训练</a:t>
            </a:r>
            <a:r>
              <a:rPr lang="en-US" altLang="zh-CN" dirty="0"/>
              <a:t>pipeline</a:t>
            </a:r>
            <a:r>
              <a:rPr lang="zh-CN" altLang="en-US" dirty="0"/>
              <a:t>进行介绍与解释</a:t>
            </a:r>
          </a:p>
        </p:txBody>
      </p:sp>
    </p:spTree>
    <p:custDataLst>
      <p:tags r:id="rId1"/>
    </p:custDataLst>
    <p:extLst>
      <p:ext uri="{BB962C8B-B14F-4D97-AF65-F5344CB8AC3E}">
        <p14:creationId xmlns:p14="http://schemas.microsoft.com/office/powerpoint/2010/main" val="259288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60400" y="1168970"/>
            <a:ext cx="10867209" cy="4177675"/>
            <a:chOff x="660400" y="1168970"/>
            <a:chExt cx="10867209" cy="4177675"/>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168970"/>
              <a:ext cx="108585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创新对学术和实践的贡献</a:t>
              </a:r>
            </a:p>
          </p:txBody>
        </p:sp>
        <p:sp>
          <p:nvSpPr>
            <p:cNvPr id="26" name="TextBox 25">
              <a:extLst>
                <a:ext uri="{FF2B5EF4-FFF2-40B4-BE49-F238E27FC236}">
                  <a16:creationId xmlns:a16="http://schemas.microsoft.com/office/drawing/2014/main" id="{E14A1DB3-1E9E-4FAF-9E7E-7D4E7E656E8D}"/>
                </a:ext>
              </a:extLst>
            </p:cNvPr>
            <p:cNvSpPr txBox="1"/>
            <p:nvPr/>
          </p:nvSpPr>
          <p:spPr>
            <a:xfrm>
              <a:off x="669109" y="1755201"/>
              <a:ext cx="10858500" cy="294824"/>
            </a:xfrm>
            <a:prstGeom prst="rect">
              <a:avLst/>
            </a:prstGeom>
            <a:noFill/>
          </p:spPr>
          <p:txBody>
            <a:bodyPr wrap="square" rtlCol="0">
              <a:spAutoFit/>
            </a:bodyPr>
            <a:lstStyle/>
            <a:p>
              <a:pPr algn="ctr">
                <a:lnSpc>
                  <a:spcPct val="120000"/>
                </a:lnSpc>
              </a:pPr>
              <a:r>
                <a:rPr lang="zh-CN" altLang="en-US" sz="1200" dirty="0"/>
                <a:t>通过创新的研究方法和实践应用，为学术界和实际应用领域带来了重要的贡献。</a:t>
              </a:r>
            </a:p>
          </p:txBody>
        </p:sp>
        <p:sp>
          <p:nvSpPr>
            <p:cNvPr id="37" name="Rectangle: Rounded Corners 36">
              <a:extLst>
                <a:ext uri="{FF2B5EF4-FFF2-40B4-BE49-F238E27FC236}">
                  <a16:creationId xmlns:a16="http://schemas.microsoft.com/office/drawing/2014/main" id="{C2097943-5C5C-469E-898A-21B837347967}"/>
                </a:ext>
              </a:extLst>
            </p:cNvPr>
            <p:cNvSpPr/>
            <p:nvPr/>
          </p:nvSpPr>
          <p:spPr>
            <a:xfrm>
              <a:off x="923636" y="2347773"/>
              <a:ext cx="10344728" cy="1856254"/>
            </a:xfrm>
            <a:prstGeom prst="roundRect">
              <a:avLst>
                <a:gd name="adj" fmla="val 0"/>
              </a:avLst>
            </a:prstGeom>
            <a:blipFill rotWithShape="0">
              <a:blip r:embed="rId3"/>
              <a:srcRect/>
              <a:stretch>
                <a:fillRect t="-74200" b="-7420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DF707A98-9CD0-4A34-A4E2-19249535FB7E}"/>
                </a:ext>
              </a:extLst>
            </p:cNvPr>
            <p:cNvGrpSpPr/>
            <p:nvPr/>
          </p:nvGrpSpPr>
          <p:grpSpPr>
            <a:xfrm>
              <a:off x="923636" y="4510891"/>
              <a:ext cx="2655587" cy="835754"/>
              <a:chOff x="923636" y="4510891"/>
              <a:chExt cx="2655587" cy="835754"/>
            </a:xfrm>
          </p:grpSpPr>
          <p:sp>
            <p:nvSpPr>
              <p:cNvPr id="43" name="TextBox 42">
                <a:extLst>
                  <a:ext uri="{FF2B5EF4-FFF2-40B4-BE49-F238E27FC236}">
                    <a16:creationId xmlns:a16="http://schemas.microsoft.com/office/drawing/2014/main" id="{C37755DC-41D5-458B-9095-6CCA5A741147}"/>
                  </a:ext>
                </a:extLst>
              </p:cNvPr>
              <p:cNvSpPr txBox="1"/>
              <p:nvPr/>
            </p:nvSpPr>
            <p:spPr>
              <a:xfrm>
                <a:off x="1529742"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新理论模型的提出</a:t>
                </a:r>
              </a:p>
            </p:txBody>
          </p:sp>
          <p:sp>
            <p:nvSpPr>
              <p:cNvPr id="44" name="TextBox 43">
                <a:extLst>
                  <a:ext uri="{FF2B5EF4-FFF2-40B4-BE49-F238E27FC236}">
                    <a16:creationId xmlns:a16="http://schemas.microsoft.com/office/drawing/2014/main" id="{059C1B08-3524-4BEB-B7CD-04F7084BDC0C}"/>
                  </a:ext>
                </a:extLst>
              </p:cNvPr>
              <p:cNvSpPr txBox="1"/>
              <p:nvPr/>
            </p:nvSpPr>
            <p:spPr>
              <a:xfrm>
                <a:off x="1529742"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为相关领域研究提供新理论基础</a:t>
                </a:r>
              </a:p>
            </p:txBody>
          </p:sp>
          <p:grpSp>
            <p:nvGrpSpPr>
              <p:cNvPr id="38" name="Group 37">
                <a:extLst>
                  <a:ext uri="{FF2B5EF4-FFF2-40B4-BE49-F238E27FC236}">
                    <a16:creationId xmlns:a16="http://schemas.microsoft.com/office/drawing/2014/main" id="{4983178C-1A86-4613-9297-5820C5E02498}"/>
                  </a:ext>
                </a:extLst>
              </p:cNvPr>
              <p:cNvGrpSpPr/>
              <p:nvPr/>
            </p:nvGrpSpPr>
            <p:grpSpPr>
              <a:xfrm>
                <a:off x="923636" y="4584047"/>
                <a:ext cx="410200" cy="410198"/>
                <a:chOff x="3526795" y="4024421"/>
                <a:chExt cx="410200" cy="410198"/>
              </a:xfrm>
            </p:grpSpPr>
            <p:sp>
              <p:nvSpPr>
                <p:cNvPr id="41" name="Rectangle 40">
                  <a:extLst>
                    <a:ext uri="{FF2B5EF4-FFF2-40B4-BE49-F238E27FC236}">
                      <a16:creationId xmlns:a16="http://schemas.microsoft.com/office/drawing/2014/main" id="{5972B26A-47A1-4812-9360-544D00E06BCE}"/>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48" name="TextBox 47">
              <a:extLst>
                <a:ext uri="{FF2B5EF4-FFF2-40B4-BE49-F238E27FC236}">
                  <a16:creationId xmlns:a16="http://schemas.microsoft.com/office/drawing/2014/main" id="{71FEF06B-C13C-4FB6-8035-0165CC62890E}"/>
                </a:ext>
              </a:extLst>
            </p:cNvPr>
            <p:cNvSpPr txBox="1"/>
            <p:nvPr/>
          </p:nvSpPr>
          <p:spPr>
            <a:xfrm>
              <a:off x="537431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实证研究验证</a:t>
              </a:r>
            </a:p>
          </p:txBody>
        </p:sp>
        <p:sp>
          <p:nvSpPr>
            <p:cNvPr id="49" name="TextBox 48">
              <a:extLst>
                <a:ext uri="{FF2B5EF4-FFF2-40B4-BE49-F238E27FC236}">
                  <a16:creationId xmlns:a16="http://schemas.microsoft.com/office/drawing/2014/main" id="{F9343E83-1A17-4689-8C43-51AC7FA946B8}"/>
                </a:ext>
              </a:extLst>
            </p:cNvPr>
            <p:cNvSpPr txBox="1"/>
            <p:nvPr/>
          </p:nvSpPr>
          <p:spPr>
            <a:xfrm>
              <a:off x="537431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通过实证研究进一步验证了相关领域的理论</a:t>
              </a:r>
            </a:p>
          </p:txBody>
        </p:sp>
        <p:sp>
          <p:nvSpPr>
            <p:cNvPr id="56" name="TextBox 55">
              <a:extLst>
                <a:ext uri="{FF2B5EF4-FFF2-40B4-BE49-F238E27FC236}">
                  <a16:creationId xmlns:a16="http://schemas.microsoft.com/office/drawing/2014/main" id="{1DC1DC54-DE31-4C96-A5A9-78DEF20B7897}"/>
                </a:ext>
              </a:extLst>
            </p:cNvPr>
            <p:cNvSpPr txBox="1"/>
            <p:nvPr/>
          </p:nvSpPr>
          <p:spPr>
            <a:xfrm>
              <a:off x="921888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实际问题解决</a:t>
              </a:r>
            </a:p>
          </p:txBody>
        </p:sp>
        <p:sp>
          <p:nvSpPr>
            <p:cNvPr id="57" name="TextBox 56">
              <a:extLst>
                <a:ext uri="{FF2B5EF4-FFF2-40B4-BE49-F238E27FC236}">
                  <a16:creationId xmlns:a16="http://schemas.microsoft.com/office/drawing/2014/main" id="{FEBAB1BA-CFA3-42A2-A1A8-C6247397AFC2}"/>
                </a:ext>
              </a:extLst>
            </p:cNvPr>
            <p:cNvSpPr txBox="1"/>
            <p:nvPr/>
          </p:nvSpPr>
          <p:spPr>
            <a:xfrm>
              <a:off x="921888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为实际应用领域提供了创新的解决方案</a:t>
              </a:r>
            </a:p>
          </p:txBody>
        </p:sp>
        <p:grpSp>
          <p:nvGrpSpPr>
            <p:cNvPr id="5" name="Group 4">
              <a:extLst>
                <a:ext uri="{FF2B5EF4-FFF2-40B4-BE49-F238E27FC236}">
                  <a16:creationId xmlns:a16="http://schemas.microsoft.com/office/drawing/2014/main" id="{CC6C1F13-B66B-40E5-A2C3-96CDA207652C}"/>
                </a:ext>
              </a:extLst>
            </p:cNvPr>
            <p:cNvGrpSpPr>
              <a:grpSpLocks/>
            </p:cNvGrpSpPr>
            <p:nvPr/>
          </p:nvGrpSpPr>
          <p:grpSpPr>
            <a:xfrm>
              <a:off x="4768207" y="4584047"/>
              <a:ext cx="410200" cy="410198"/>
              <a:chOff x="4471992" y="4024421"/>
              <a:chExt cx="410200" cy="410198"/>
            </a:xfrm>
          </p:grpSpPr>
          <p:sp>
            <p:nvSpPr>
              <p:cNvPr id="76" name="Rectangle 75">
                <a:extLst>
                  <a:ext uri="{FF2B5EF4-FFF2-40B4-BE49-F238E27FC236}">
                    <a16:creationId xmlns:a16="http://schemas.microsoft.com/office/drawing/2014/main" id="{F67ADF15-4604-447A-8536-3771AF9353CC}"/>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 name="Group 3">
              <a:extLst>
                <a:ext uri="{FF2B5EF4-FFF2-40B4-BE49-F238E27FC236}">
                  <a16:creationId xmlns:a16="http://schemas.microsoft.com/office/drawing/2014/main" id="{E7E4ED76-8BC2-4529-9217-FEEA93CBA799}"/>
                </a:ext>
              </a:extLst>
            </p:cNvPr>
            <p:cNvGrpSpPr>
              <a:grpSpLocks/>
            </p:cNvGrpSpPr>
            <p:nvPr/>
          </p:nvGrpSpPr>
          <p:grpSpPr>
            <a:xfrm>
              <a:off x="8612777" y="4584047"/>
              <a:ext cx="410200" cy="410198"/>
              <a:chOff x="5417189" y="4024421"/>
              <a:chExt cx="410200" cy="410198"/>
            </a:xfrm>
          </p:grpSpPr>
          <p:sp>
            <p:nvSpPr>
              <p:cNvPr id="81" name="Rectangle 80">
                <a:extLst>
                  <a:ext uri="{FF2B5EF4-FFF2-40B4-BE49-F238E27FC236}">
                    <a16:creationId xmlns:a16="http://schemas.microsoft.com/office/drawing/2014/main" id="{AB038E73-F81B-446F-9B01-92AE01D740B9}"/>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84" name="Title 83"/>
          <p:cNvSpPr>
            <a:spLocks noGrp="1"/>
          </p:cNvSpPr>
          <p:nvPr>
            <p:ph type="title"/>
          </p:nvPr>
        </p:nvSpPr>
        <p:spPr/>
        <p:txBody>
          <a:bodyPr wrap="square">
            <a:normAutofit/>
          </a:bodyPr>
          <a:lstStyle/>
          <a:p>
            <a:pPr lvl="0"/>
            <a:r>
              <a:rPr lang="en-US"/>
              <a:t>创新贡献学术实践</a:t>
            </a:r>
          </a:p>
        </p:txBody>
      </p:sp>
    </p:spTree>
    <p:custDataLst>
      <p:tags r:id="rId1"/>
    </p:custDataLst>
    <p:extLst>
      <p:ext uri="{BB962C8B-B14F-4D97-AF65-F5344CB8AC3E}">
        <p14:creationId xmlns:p14="http://schemas.microsoft.com/office/powerpoint/2010/main" val="2031099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630818"/>
            <a:ext cx="10853169" cy="4248984"/>
            <a:chOff x="671172" y="1630818"/>
            <a:chExt cx="10853169" cy="4248984"/>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演讲者提出的对该领域研究的创新思考</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新思路提供</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解释研究结果对学术和实践的重要意义</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研究结果重要性</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294824"/>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展示研究核心观点和发现</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演讲核心观点</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630818"/>
              <a:ext cx="2509206"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核心观点概述</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294824"/>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概括介绍核心观点的要点和内容</a:t>
              </a:r>
            </a:p>
          </p:txBody>
        </p:sp>
      </p:grpSp>
      <p:sp>
        <p:nvSpPr>
          <p:cNvPr id="33" name="Title 32"/>
          <p:cNvSpPr>
            <a:spLocks noGrp="1"/>
          </p:cNvSpPr>
          <p:nvPr>
            <p:ph type="title"/>
          </p:nvPr>
        </p:nvSpPr>
        <p:spPr/>
        <p:txBody>
          <a:bodyPr wrap="square">
            <a:normAutofit/>
          </a:bodyPr>
          <a:lstStyle/>
          <a:p>
            <a:pPr lvl="0"/>
            <a:r>
              <a:rPr lang="en-US"/>
              <a:t>突破核心</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954649" y="1324144"/>
            <a:ext cx="10268522" cy="4580562"/>
            <a:chOff x="954649" y="1324144"/>
            <a:chExt cx="10268522" cy="4580562"/>
          </a:xfrm>
        </p:grpSpPr>
        <p:sp>
          <p:nvSpPr>
            <p:cNvPr id="2" name="TextBox 1">
              <a:extLst>
                <a:ext uri="{FF2B5EF4-FFF2-40B4-BE49-F238E27FC236}">
                  <a16:creationId xmlns:a16="http://schemas.microsoft.com/office/drawing/2014/main" id="{2C4D1CB3-06AB-438E-8ADA-992C9796074C}"/>
                </a:ext>
              </a:extLst>
            </p:cNvPr>
            <p:cNvSpPr txBox="1"/>
            <p:nvPr/>
          </p:nvSpPr>
          <p:spPr>
            <a:xfrm>
              <a:off x="954649" y="1324144"/>
              <a:ext cx="7325751"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观点的论证和支持</a:t>
              </a:r>
            </a:p>
          </p:txBody>
        </p:sp>
        <p:sp>
          <p:nvSpPr>
            <p:cNvPr id="3" name="TextBox 2">
              <a:extLst>
                <a:ext uri="{FF2B5EF4-FFF2-40B4-BE49-F238E27FC236}">
                  <a16:creationId xmlns:a16="http://schemas.microsoft.com/office/drawing/2014/main" id="{4EEE77B7-23BF-490E-9E79-5DF3E75B5036}"/>
                </a:ext>
              </a:extLst>
            </p:cNvPr>
            <p:cNvSpPr txBox="1"/>
            <p:nvPr/>
          </p:nvSpPr>
          <p:spPr>
            <a:xfrm>
              <a:off x="954649" y="1847364"/>
              <a:ext cx="3972952"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详细介绍观点的论证和支持方法，确保观点的可信度和可靠性。</a:t>
              </a:r>
            </a:p>
          </p:txBody>
        </p:sp>
        <p:sp>
          <p:nvSpPr>
            <p:cNvPr id="4" name="Oval 3">
              <a:extLst>
                <a:ext uri="{FF2B5EF4-FFF2-40B4-BE49-F238E27FC236}">
                  <a16:creationId xmlns:a16="http://schemas.microsoft.com/office/drawing/2014/main" id="{C25C7921-6390-4EEC-B95F-C4FDA3337498}"/>
                </a:ext>
              </a:extLst>
            </p:cNvPr>
            <p:cNvSpPr/>
            <p:nvPr/>
          </p:nvSpPr>
          <p:spPr>
            <a:xfrm>
              <a:off x="3463367" y="2894701"/>
              <a:ext cx="3010005" cy="3010005"/>
            </a:xfrm>
            <a:prstGeom prst="ellipse">
              <a:avLst/>
            </a:prstGeom>
            <a:blipFill rotWithShape="0">
              <a:blip r:embed="rId3"/>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4">
              <a:extLst>
                <a:ext uri="{FF2B5EF4-FFF2-40B4-BE49-F238E27FC236}">
                  <a16:creationId xmlns:a16="http://schemas.microsoft.com/office/drawing/2014/main" id="{BFED6AD4-DA00-4399-AAFE-16BDA12D73B3}"/>
                </a:ext>
              </a:extLst>
            </p:cNvPr>
            <p:cNvSpPr txBox="1"/>
            <p:nvPr/>
          </p:nvSpPr>
          <p:spPr>
            <a:xfrm>
              <a:off x="7481010" y="3320233"/>
              <a:ext cx="3742161"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使用统计工具分析实验结果：利用统计工具分析实验结果。</a:t>
              </a:r>
            </a:p>
          </p:txBody>
        </p:sp>
        <p:sp>
          <p:nvSpPr>
            <p:cNvPr id="6" name="TextBox 5">
              <a:extLst>
                <a:ext uri="{FF2B5EF4-FFF2-40B4-BE49-F238E27FC236}">
                  <a16:creationId xmlns:a16="http://schemas.microsoft.com/office/drawing/2014/main" id="{DFB13C7F-62DD-4095-A77C-AAD11FED4384}"/>
                </a:ext>
              </a:extLst>
            </p:cNvPr>
            <p:cNvSpPr txBox="1"/>
            <p:nvPr/>
          </p:nvSpPr>
          <p:spPr>
            <a:xfrm>
              <a:off x="7481010" y="2894702"/>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数据分析结果</a:t>
              </a:r>
            </a:p>
          </p:txBody>
        </p:sp>
        <p:sp>
          <p:nvSpPr>
            <p:cNvPr id="7" name="TextBox 6">
              <a:extLst>
                <a:ext uri="{FF2B5EF4-FFF2-40B4-BE49-F238E27FC236}">
                  <a16:creationId xmlns:a16="http://schemas.microsoft.com/office/drawing/2014/main" id="{81EA1240-F487-4282-BDDA-FC0FFB89F829}"/>
                </a:ext>
              </a:extLst>
            </p:cNvPr>
            <p:cNvSpPr txBox="1"/>
            <p:nvPr/>
          </p:nvSpPr>
          <p:spPr>
            <a:xfrm>
              <a:off x="6812707" y="2802369"/>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1" name="TextBox 10">
              <a:extLst>
                <a:ext uri="{FF2B5EF4-FFF2-40B4-BE49-F238E27FC236}">
                  <a16:creationId xmlns:a16="http://schemas.microsoft.com/office/drawing/2014/main" id="{DE3520D7-5088-4610-A70D-05B97233B19E}"/>
                </a:ext>
              </a:extLst>
            </p:cNvPr>
            <p:cNvSpPr txBox="1"/>
            <p:nvPr/>
          </p:nvSpPr>
          <p:spPr>
            <a:xfrm>
              <a:off x="7481010" y="4384875"/>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引用相关领域的前人研究来支持观点的正确性</a:t>
              </a:r>
            </a:p>
          </p:txBody>
        </p:sp>
        <p:sp>
          <p:nvSpPr>
            <p:cNvPr id="12" name="TextBox 11">
              <a:extLst>
                <a:ext uri="{FF2B5EF4-FFF2-40B4-BE49-F238E27FC236}">
                  <a16:creationId xmlns:a16="http://schemas.microsoft.com/office/drawing/2014/main" id="{C11ECF92-D381-4F7A-8AB1-4DB725DC6F8E}"/>
                </a:ext>
              </a:extLst>
            </p:cNvPr>
            <p:cNvSpPr txBox="1"/>
            <p:nvPr/>
          </p:nvSpPr>
          <p:spPr>
            <a:xfrm>
              <a:off x="7481010" y="3959344"/>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前人研究的支持</a:t>
              </a:r>
            </a:p>
          </p:txBody>
        </p:sp>
        <p:sp>
          <p:nvSpPr>
            <p:cNvPr id="13" name="TextBox 12">
              <a:extLst>
                <a:ext uri="{FF2B5EF4-FFF2-40B4-BE49-F238E27FC236}">
                  <a16:creationId xmlns:a16="http://schemas.microsoft.com/office/drawing/2014/main" id="{5E5A2189-FAB1-42CA-8659-DAA94774319E}"/>
                </a:ext>
              </a:extLst>
            </p:cNvPr>
            <p:cNvSpPr txBox="1"/>
            <p:nvPr/>
          </p:nvSpPr>
          <p:spPr>
            <a:xfrm>
              <a:off x="6812707" y="3867011"/>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4" name="TextBox 13">
              <a:extLst>
                <a:ext uri="{FF2B5EF4-FFF2-40B4-BE49-F238E27FC236}">
                  <a16:creationId xmlns:a16="http://schemas.microsoft.com/office/drawing/2014/main" id="{B951B26D-D274-41B3-86B1-3AC245BEE8A0}"/>
                </a:ext>
              </a:extLst>
            </p:cNvPr>
            <p:cNvSpPr txBox="1"/>
            <p:nvPr/>
          </p:nvSpPr>
          <p:spPr>
            <a:xfrm>
              <a:off x="7481010" y="5449518"/>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解释实验设计的合理性和方法的科学性</a:t>
              </a:r>
            </a:p>
          </p:txBody>
        </p:sp>
        <p:sp>
          <p:nvSpPr>
            <p:cNvPr id="15" name="TextBox 14">
              <a:extLst>
                <a:ext uri="{FF2B5EF4-FFF2-40B4-BE49-F238E27FC236}">
                  <a16:creationId xmlns:a16="http://schemas.microsoft.com/office/drawing/2014/main" id="{0DA80FCB-6A17-452C-8076-BA763291744C}"/>
                </a:ext>
              </a:extLst>
            </p:cNvPr>
            <p:cNvSpPr txBox="1"/>
            <p:nvPr/>
          </p:nvSpPr>
          <p:spPr>
            <a:xfrm>
              <a:off x="7481010" y="5023987"/>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实验设计的合理性</a:t>
              </a:r>
            </a:p>
          </p:txBody>
        </p:sp>
        <p:sp>
          <p:nvSpPr>
            <p:cNvPr id="16" name="TextBox 15">
              <a:extLst>
                <a:ext uri="{FF2B5EF4-FFF2-40B4-BE49-F238E27FC236}">
                  <a16:creationId xmlns:a16="http://schemas.microsoft.com/office/drawing/2014/main" id="{6C8867E0-9F0C-43B6-9737-D12843BD5A0F}"/>
                </a:ext>
              </a:extLst>
            </p:cNvPr>
            <p:cNvSpPr txBox="1"/>
            <p:nvPr/>
          </p:nvSpPr>
          <p:spPr>
            <a:xfrm>
              <a:off x="6812707" y="4931654"/>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sp>
        <p:nvSpPr>
          <p:cNvPr id="18" name="Title 17"/>
          <p:cNvSpPr>
            <a:spLocks noGrp="1"/>
          </p:cNvSpPr>
          <p:nvPr>
            <p:ph type="title"/>
          </p:nvPr>
        </p:nvSpPr>
        <p:spPr/>
        <p:txBody>
          <a:bodyPr wrap="square">
            <a:normAutofit/>
          </a:bodyPr>
          <a:lstStyle/>
          <a:p>
            <a:pPr lvl="0"/>
            <a:r>
              <a:rPr lang="en-US"/>
              <a:t>观点的证明和支撑</a:t>
            </a:r>
          </a:p>
        </p:txBody>
      </p:sp>
    </p:spTree>
    <p:custDataLst>
      <p:tags r:id="rId1"/>
    </p:custDataLst>
    <p:extLst>
      <p:ext uri="{BB962C8B-B14F-4D97-AF65-F5344CB8AC3E}">
        <p14:creationId xmlns:p14="http://schemas.microsoft.com/office/powerpoint/2010/main" val="4058705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11382" y="-13023"/>
            <a:ext cx="12303382" cy="6871023"/>
            <a:chOff x="-111382" y="-13023"/>
            <a:chExt cx="12303382" cy="6871023"/>
          </a:xfrm>
        </p:grpSpPr>
        <p:sp>
          <p:nvSpPr>
            <p:cNvPr id="2" name="Oval 1">
              <a:extLst>
                <a:ext uri="{FF2B5EF4-FFF2-40B4-BE49-F238E27FC236}">
                  <a16:creationId xmlns:a16="http://schemas.microsoft.com/office/drawing/2014/main" id="{8D74C67E-5D57-473E-9F7A-16500B79C30E}"/>
                </a:ext>
              </a:extLst>
            </p:cNvPr>
            <p:cNvSpPr/>
            <p:nvPr/>
          </p:nvSpPr>
          <p:spPr>
            <a:xfrm>
              <a:off x="-111382" y="-13023"/>
              <a:ext cx="2820812" cy="28208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E25F06D5-1660-43C8-BF2B-40334D67DF0A}"/>
                </a:ext>
              </a:extLst>
            </p:cNvPr>
            <p:cNvSpPr/>
            <p:nvPr/>
          </p:nvSpPr>
          <p:spPr>
            <a:xfrm>
              <a:off x="865928" y="1499911"/>
              <a:ext cx="4687463"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数据统计与可视化工具</a:t>
              </a:r>
            </a:p>
          </p:txBody>
        </p:sp>
        <p:grpSp>
          <p:nvGrpSpPr>
            <p:cNvPr id="39" name="Group 38">
              <a:extLst>
                <a:ext uri="{FF2B5EF4-FFF2-40B4-BE49-F238E27FC236}">
                  <a16:creationId xmlns:a16="http://schemas.microsoft.com/office/drawing/2014/main" id="{458689A6-A078-4EC3-82EE-2A1A9408BD7F}"/>
                </a:ext>
              </a:extLst>
            </p:cNvPr>
            <p:cNvGrpSpPr/>
            <p:nvPr/>
          </p:nvGrpSpPr>
          <p:grpSpPr>
            <a:xfrm>
              <a:off x="846913" y="3593641"/>
              <a:ext cx="2833416" cy="1110573"/>
              <a:chOff x="1227913" y="3625417"/>
              <a:chExt cx="2833416" cy="1110573"/>
            </a:xfrm>
          </p:grpSpPr>
          <p:sp>
            <p:nvSpPr>
              <p:cNvPr id="8" name="TextBox 7">
                <a:extLst>
                  <a:ext uri="{FF2B5EF4-FFF2-40B4-BE49-F238E27FC236}">
                    <a16:creationId xmlns:a16="http://schemas.microsoft.com/office/drawing/2014/main" id="{2C684B5E-E2E6-4D6D-89F8-93F492787FE5}"/>
                  </a:ext>
                </a:extLst>
              </p:cNvPr>
              <p:cNvSpPr txBox="1"/>
              <p:nvPr/>
            </p:nvSpPr>
            <p:spPr>
              <a:xfrm flipH="1">
                <a:off x="124324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数据分析结果</a:t>
                </a:r>
              </a:p>
            </p:txBody>
          </p:sp>
          <p:sp>
            <p:nvSpPr>
              <p:cNvPr id="9" name="Rectangle 8">
                <a:extLst>
                  <a:ext uri="{FF2B5EF4-FFF2-40B4-BE49-F238E27FC236}">
                    <a16:creationId xmlns:a16="http://schemas.microsoft.com/office/drawing/2014/main" id="{4C6EFE1F-12F8-4634-BDBA-B34F693ED4B8}"/>
                  </a:ext>
                </a:extLst>
              </p:cNvPr>
              <p:cNvSpPr/>
              <p:nvPr/>
            </p:nvSpPr>
            <p:spPr>
              <a:xfrm flipH="1">
                <a:off x="1227913" y="4441166"/>
                <a:ext cx="2818080" cy="294824"/>
              </a:xfrm>
              <a:prstGeom prst="rect">
                <a:avLst/>
              </a:prstGeom>
            </p:spPr>
            <p:txBody>
              <a:bodyPr wrap="square" anchor="t" anchorCtr="0">
                <a:spAutoFit/>
              </a:bodyPr>
              <a:lstStyle/>
              <a:p>
                <a:pPr>
                  <a:lnSpc>
                    <a:spcPct val="120000"/>
                  </a:lnSpc>
                </a:pPr>
                <a:r>
                  <a:rPr lang="zh-CN" altLang="en-US" sz="1200" dirty="0"/>
                  <a:t>对研究数据进行分析和总结</a:t>
                </a:r>
              </a:p>
            </p:txBody>
          </p:sp>
          <p:sp>
            <p:nvSpPr>
              <p:cNvPr id="22" name="Freeform: Shape 21">
                <a:extLst>
                  <a:ext uri="{FF2B5EF4-FFF2-40B4-BE49-F238E27FC236}">
                    <a16:creationId xmlns:a16="http://schemas.microsoft.com/office/drawing/2014/main" id="{C89C3038-3363-4F13-AB08-749F1B04F8BF}"/>
                  </a:ext>
                </a:extLst>
              </p:cNvPr>
              <p:cNvSpPr/>
              <p:nvPr/>
            </p:nvSpPr>
            <p:spPr bwMode="auto">
              <a:xfrm>
                <a:off x="3436394" y="3625417"/>
                <a:ext cx="529468" cy="587325"/>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chemeClr val="accent5"/>
              </a:solidFill>
              <a:ln>
                <a:noFill/>
              </a:ln>
            </p:spPr>
            <p:txBody>
              <a:bodyPr/>
              <a:lstStyle/>
              <a:p>
                <a:endParaRPr lang="en-US"/>
              </a:p>
            </p:txBody>
          </p:sp>
        </p:grpSp>
        <p:grpSp>
          <p:nvGrpSpPr>
            <p:cNvPr id="41" name="Group 40">
              <a:extLst>
                <a:ext uri="{FF2B5EF4-FFF2-40B4-BE49-F238E27FC236}">
                  <a16:creationId xmlns:a16="http://schemas.microsoft.com/office/drawing/2014/main" id="{6EC8A2EA-A9D1-443D-9563-97F0C9104E0E}"/>
                </a:ext>
              </a:extLst>
            </p:cNvPr>
            <p:cNvGrpSpPr/>
            <p:nvPr/>
          </p:nvGrpSpPr>
          <p:grpSpPr>
            <a:xfrm>
              <a:off x="8587940" y="3593641"/>
              <a:ext cx="2833416" cy="1110573"/>
              <a:chOff x="8363643" y="3625417"/>
              <a:chExt cx="2833416" cy="1110573"/>
            </a:xfrm>
          </p:grpSpPr>
          <p:sp>
            <p:nvSpPr>
              <p:cNvPr id="26" name="TextBox 25">
                <a:extLst>
                  <a:ext uri="{FF2B5EF4-FFF2-40B4-BE49-F238E27FC236}">
                    <a16:creationId xmlns:a16="http://schemas.microsoft.com/office/drawing/2014/main" id="{BB5749C0-BA1B-4BA6-81EC-8609F7232ADC}"/>
                  </a:ext>
                </a:extLst>
              </p:cNvPr>
              <p:cNvSpPr txBox="1"/>
              <p:nvPr/>
            </p:nvSpPr>
            <p:spPr>
              <a:xfrm flipH="1">
                <a:off x="837897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数据可视化工具</a:t>
                </a:r>
              </a:p>
            </p:txBody>
          </p:sp>
          <p:sp>
            <p:nvSpPr>
              <p:cNvPr id="27" name="Rectangle 26">
                <a:extLst>
                  <a:ext uri="{FF2B5EF4-FFF2-40B4-BE49-F238E27FC236}">
                    <a16:creationId xmlns:a16="http://schemas.microsoft.com/office/drawing/2014/main" id="{B6C0FC39-42D7-4474-997F-809390526F5F}"/>
                  </a:ext>
                </a:extLst>
              </p:cNvPr>
              <p:cNvSpPr/>
              <p:nvPr/>
            </p:nvSpPr>
            <p:spPr>
              <a:xfrm flipH="1">
                <a:off x="8363643" y="4441166"/>
                <a:ext cx="2818080" cy="294824"/>
              </a:xfrm>
              <a:prstGeom prst="rect">
                <a:avLst/>
              </a:prstGeom>
            </p:spPr>
            <p:txBody>
              <a:bodyPr wrap="square" anchor="t" anchorCtr="0">
                <a:spAutoFit/>
              </a:bodyPr>
              <a:lstStyle/>
              <a:p>
                <a:pPr>
                  <a:lnSpc>
                    <a:spcPct val="120000"/>
                  </a:lnSpc>
                </a:pPr>
                <a:r>
                  <a:rPr lang="zh-CN" altLang="en-US" sz="1200" dirty="0"/>
                  <a:t>使用数据可视化工具呈现研究结果</a:t>
                </a:r>
              </a:p>
            </p:txBody>
          </p:sp>
          <p:sp>
            <p:nvSpPr>
              <p:cNvPr id="32" name="Freeform: Shape 31">
                <a:extLst>
                  <a:ext uri="{FF2B5EF4-FFF2-40B4-BE49-F238E27FC236}">
                    <a16:creationId xmlns:a16="http://schemas.microsoft.com/office/drawing/2014/main" id="{051ACDD8-1EE6-4859-9014-78105DD4E9A0}"/>
                  </a:ext>
                </a:extLst>
              </p:cNvPr>
              <p:cNvSpPr/>
              <p:nvPr/>
            </p:nvSpPr>
            <p:spPr bwMode="auto">
              <a:xfrm>
                <a:off x="10555884" y="3625417"/>
                <a:ext cx="521743" cy="58732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accent5"/>
              </a:solidFill>
              <a:ln>
                <a:noFill/>
              </a:ln>
            </p:spPr>
            <p:txBody>
              <a:bodyPr/>
              <a:lstStyle/>
              <a:p>
                <a:endParaRPr lang="en-US"/>
              </a:p>
            </p:txBody>
          </p:sp>
        </p:grpSp>
        <p:grpSp>
          <p:nvGrpSpPr>
            <p:cNvPr id="40" name="Group 39">
              <a:extLst>
                <a:ext uri="{FF2B5EF4-FFF2-40B4-BE49-F238E27FC236}">
                  <a16:creationId xmlns:a16="http://schemas.microsoft.com/office/drawing/2014/main" id="{2721EE96-50CA-4324-B4B9-CEED2C9B6AD7}"/>
                </a:ext>
              </a:extLst>
            </p:cNvPr>
            <p:cNvGrpSpPr/>
            <p:nvPr/>
          </p:nvGrpSpPr>
          <p:grpSpPr>
            <a:xfrm>
              <a:off x="4717427" y="3593641"/>
              <a:ext cx="2833416" cy="1110573"/>
              <a:chOff x="4795778" y="3625417"/>
              <a:chExt cx="2833416" cy="1110573"/>
            </a:xfrm>
          </p:grpSpPr>
          <p:sp>
            <p:nvSpPr>
              <p:cNvPr id="23" name="TextBox 22">
                <a:extLst>
                  <a:ext uri="{FF2B5EF4-FFF2-40B4-BE49-F238E27FC236}">
                    <a16:creationId xmlns:a16="http://schemas.microsoft.com/office/drawing/2014/main" id="{3FC04E9F-B00E-46F8-BA89-22EFBD13E72A}"/>
                  </a:ext>
                </a:extLst>
              </p:cNvPr>
              <p:cNvSpPr txBox="1"/>
              <p:nvPr/>
            </p:nvSpPr>
            <p:spPr>
              <a:xfrm flipH="1">
                <a:off x="4811114"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图表展示</a:t>
                </a:r>
              </a:p>
            </p:txBody>
          </p:sp>
          <p:sp>
            <p:nvSpPr>
              <p:cNvPr id="24" name="Rectangle 23">
                <a:extLst>
                  <a:ext uri="{FF2B5EF4-FFF2-40B4-BE49-F238E27FC236}">
                    <a16:creationId xmlns:a16="http://schemas.microsoft.com/office/drawing/2014/main" id="{7C495275-20B7-4A6F-8377-E5DA3ACD22A6}"/>
                  </a:ext>
                </a:extLst>
              </p:cNvPr>
              <p:cNvSpPr/>
              <p:nvPr/>
            </p:nvSpPr>
            <p:spPr>
              <a:xfrm flipH="1">
                <a:off x="4795778" y="4441166"/>
                <a:ext cx="2818080" cy="294824"/>
              </a:xfrm>
              <a:prstGeom prst="rect">
                <a:avLst/>
              </a:prstGeom>
            </p:spPr>
            <p:txBody>
              <a:bodyPr wrap="square" anchor="t" anchorCtr="0">
                <a:spAutoFit/>
              </a:bodyPr>
              <a:lstStyle/>
              <a:p>
                <a:pPr>
                  <a:lnSpc>
                    <a:spcPct val="120000"/>
                  </a:lnSpc>
                </a:pPr>
                <a:r>
                  <a:rPr lang="zh-CN" altLang="en-US" sz="1200" dirty="0"/>
                  <a:t>使用图表形式展示研究数据和趋势</a:t>
                </a:r>
              </a:p>
            </p:txBody>
          </p:sp>
          <p:sp>
            <p:nvSpPr>
              <p:cNvPr id="33" name="Freeform: Shape 32">
                <a:extLst>
                  <a:ext uri="{FF2B5EF4-FFF2-40B4-BE49-F238E27FC236}">
                    <a16:creationId xmlns:a16="http://schemas.microsoft.com/office/drawing/2014/main" id="{280A30D9-300A-4367-9A34-978C46D5DF12}"/>
                  </a:ext>
                </a:extLst>
              </p:cNvPr>
              <p:cNvSpPr/>
              <p:nvPr/>
            </p:nvSpPr>
            <p:spPr bwMode="auto">
              <a:xfrm>
                <a:off x="6975775" y="3625417"/>
                <a:ext cx="570196" cy="587325"/>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3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3 h 533400"/>
                  <a:gd name="connsiteX50" fmla="*/ 19914 w 533400"/>
                  <a:gd name="connsiteY50" fmla="*/ 195884 h 533400"/>
                  <a:gd name="connsiteX51" fmla="*/ 19914 w 533400"/>
                  <a:gd name="connsiteY51" fmla="*/ 197789 h 533400"/>
                  <a:gd name="connsiteX52" fmla="*/ 19914 w 533400"/>
                  <a:gd name="connsiteY52" fmla="*/ 381621 h 533400"/>
                  <a:gd name="connsiteX53" fmla="*/ 38011 w 533400"/>
                  <a:gd name="connsiteY53" fmla="*/ 400671 h 533400"/>
                  <a:gd name="connsiteX54" fmla="*/ 38964 w 533400"/>
                  <a:gd name="connsiteY54" fmla="*/ 400671 h 533400"/>
                  <a:gd name="connsiteX55" fmla="*/ 153264 w 533400"/>
                  <a:gd name="connsiteY55" fmla="*/ 400671 h 533400"/>
                  <a:gd name="connsiteX56" fmla="*/ 153264 w 533400"/>
                  <a:gd name="connsiteY56" fmla="*/ 305421 h 533400"/>
                  <a:gd name="connsiteX57" fmla="*/ 189459 w 533400"/>
                  <a:gd name="connsiteY57" fmla="*/ 267321 h 533400"/>
                  <a:gd name="connsiteX58" fmla="*/ 191364 w 533400"/>
                  <a:gd name="connsiteY58" fmla="*/ 267321 h 533400"/>
                  <a:gd name="connsiteX59" fmla="*/ 343764 w 533400"/>
                  <a:gd name="connsiteY59" fmla="*/ 267321 h 533400"/>
                  <a:gd name="connsiteX60" fmla="*/ 381864 w 533400"/>
                  <a:gd name="connsiteY60" fmla="*/ 305421 h 533400"/>
                  <a:gd name="connsiteX61" fmla="*/ 381864 w 533400"/>
                  <a:gd name="connsiteY61" fmla="*/ 305421 h 533400"/>
                  <a:gd name="connsiteX62" fmla="*/ 381864 w 533400"/>
                  <a:gd name="connsiteY62" fmla="*/ 400671 h 533400"/>
                  <a:gd name="connsiteX63" fmla="*/ 496164 w 533400"/>
                  <a:gd name="connsiteY63" fmla="*/ 400671 h 533400"/>
                  <a:gd name="connsiteX64" fmla="*/ 515214 w 533400"/>
                  <a:gd name="connsiteY64" fmla="*/ 382573 h 533400"/>
                  <a:gd name="connsiteX65" fmla="*/ 515214 w 533400"/>
                  <a:gd name="connsiteY65" fmla="*/ 381621 h 533400"/>
                  <a:gd name="connsiteX66" fmla="*/ 515214 w 533400"/>
                  <a:gd name="connsiteY66" fmla="*/ 153021 h 533400"/>
                  <a:gd name="connsiteX67" fmla="*/ 497117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3"/>
                      <a:pt x="518071" y="418769"/>
                      <a:pt x="498069" y="419721"/>
                    </a:cubicBezTo>
                    <a:lnTo>
                      <a:pt x="496164" y="419721"/>
                    </a:lnTo>
                    <a:lnTo>
                      <a:pt x="381864" y="419721"/>
                    </a:lnTo>
                    <a:lnTo>
                      <a:pt x="381864" y="495921"/>
                    </a:lnTo>
                    <a:cubicBezTo>
                      <a:pt x="381864" y="515923"/>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8"/>
                      <a:pt x="864" y="383526"/>
                    </a:cubicBezTo>
                    <a:lnTo>
                      <a:pt x="864" y="381621"/>
                    </a:lnTo>
                    <a:lnTo>
                      <a:pt x="864" y="197789"/>
                    </a:lnTo>
                    <a:cubicBezTo>
                      <a:pt x="864" y="189216"/>
                      <a:pt x="3721" y="180644"/>
                      <a:pt x="9436" y="173976"/>
                    </a:cubicBezTo>
                    <a:lnTo>
                      <a:pt x="11342" y="172071"/>
                    </a:lnTo>
                    <a:lnTo>
                      <a:pt x="52299" y="127303"/>
                    </a:lnTo>
                    <a:cubicBezTo>
                      <a:pt x="58967" y="119684"/>
                      <a:pt x="68492" y="115873"/>
                      <a:pt x="78017" y="114921"/>
                    </a:cubicBezTo>
                    <a:lnTo>
                      <a:pt x="79921" y="114921"/>
                    </a:lnTo>
                    <a:lnTo>
                      <a:pt x="153264" y="114921"/>
                    </a:lnTo>
                    <a:lnTo>
                      <a:pt x="153264" y="38721"/>
                    </a:lnTo>
                    <a:cubicBezTo>
                      <a:pt x="153264" y="18719"/>
                      <a:pt x="169457" y="1573"/>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8"/>
                      <a:pt x="180886" y="514971"/>
                      <a:pt x="191364" y="514971"/>
                    </a:cubicBezTo>
                    <a:lnTo>
                      <a:pt x="191364" y="514971"/>
                    </a:lnTo>
                    <a:lnTo>
                      <a:pt x="343764" y="514971"/>
                    </a:lnTo>
                    <a:cubicBezTo>
                      <a:pt x="354242" y="514971"/>
                      <a:pt x="362814" y="506398"/>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3"/>
                    </a:lnTo>
                    <a:cubicBezTo>
                      <a:pt x="21819" y="187311"/>
                      <a:pt x="19914" y="192073"/>
                      <a:pt x="19914" y="195884"/>
                    </a:cubicBezTo>
                    <a:lnTo>
                      <a:pt x="19914" y="197789"/>
                    </a:lnTo>
                    <a:lnTo>
                      <a:pt x="19914" y="381621"/>
                    </a:lnTo>
                    <a:cubicBezTo>
                      <a:pt x="19914" y="392098"/>
                      <a:pt x="27534" y="399719"/>
                      <a:pt x="38011" y="400671"/>
                    </a:cubicBezTo>
                    <a:lnTo>
                      <a:pt x="38964" y="400671"/>
                    </a:lnTo>
                    <a:lnTo>
                      <a:pt x="153264" y="400671"/>
                    </a:lnTo>
                    <a:lnTo>
                      <a:pt x="153264" y="305421"/>
                    </a:lnTo>
                    <a:cubicBezTo>
                      <a:pt x="153264" y="285419"/>
                      <a:pt x="169457" y="268273"/>
                      <a:pt x="189459" y="267321"/>
                    </a:cubicBezTo>
                    <a:lnTo>
                      <a:pt x="191364" y="267321"/>
                    </a:lnTo>
                    <a:lnTo>
                      <a:pt x="343764" y="267321"/>
                    </a:lnTo>
                    <a:cubicBezTo>
                      <a:pt x="364719" y="267321"/>
                      <a:pt x="381864" y="284466"/>
                      <a:pt x="381864" y="305421"/>
                    </a:cubicBezTo>
                    <a:lnTo>
                      <a:pt x="381864" y="305421"/>
                    </a:lnTo>
                    <a:lnTo>
                      <a:pt x="381864" y="400671"/>
                    </a:lnTo>
                    <a:lnTo>
                      <a:pt x="496164" y="400671"/>
                    </a:lnTo>
                    <a:cubicBezTo>
                      <a:pt x="506642" y="400671"/>
                      <a:pt x="514261" y="393051"/>
                      <a:pt x="515214" y="382573"/>
                    </a:cubicBezTo>
                    <a:lnTo>
                      <a:pt x="515214" y="381621"/>
                    </a:lnTo>
                    <a:lnTo>
                      <a:pt x="515214" y="153021"/>
                    </a:lnTo>
                    <a:cubicBezTo>
                      <a:pt x="515214" y="142544"/>
                      <a:pt x="507594" y="134923"/>
                      <a:pt x="497117" y="133971"/>
                    </a:cubicBezTo>
                    <a:lnTo>
                      <a:pt x="496164" y="133971"/>
                    </a:lnTo>
                    <a:close/>
                    <a:moveTo>
                      <a:pt x="462827" y="172071"/>
                    </a:moveTo>
                    <a:cubicBezTo>
                      <a:pt x="470446" y="172071"/>
                      <a:pt x="477114" y="178739"/>
                      <a:pt x="477114" y="186359"/>
                    </a:cubicBezTo>
                    <a:cubicBezTo>
                      <a:pt x="477114" y="193978"/>
                      <a:pt x="470446" y="200646"/>
                      <a:pt x="462827" y="200646"/>
                    </a:cubicBezTo>
                    <a:cubicBezTo>
                      <a:pt x="455207" y="200646"/>
                      <a:pt x="448539" y="193978"/>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3"/>
                      <a:pt x="344717" y="19671"/>
                    </a:cubicBezTo>
                    <a:lnTo>
                      <a:pt x="344717" y="19671"/>
                    </a:lnTo>
                    <a:lnTo>
                      <a:pt x="343764" y="19671"/>
                    </a:lnTo>
                    <a:close/>
                  </a:path>
                </a:pathLst>
              </a:custGeom>
              <a:solidFill>
                <a:schemeClr val="accent5"/>
              </a:solidFill>
              <a:ln>
                <a:noFill/>
              </a:ln>
            </p:spPr>
            <p:txBody>
              <a:bodyPr/>
              <a:lstStyle/>
              <a:p>
                <a:endParaRPr lang="en-US"/>
              </a:p>
            </p:txBody>
          </p:sp>
        </p:grpSp>
        <p:cxnSp>
          <p:nvCxnSpPr>
            <p:cNvPr id="35" name="Straight Connector 34">
              <a:extLst>
                <a:ext uri="{FF2B5EF4-FFF2-40B4-BE49-F238E27FC236}">
                  <a16:creationId xmlns:a16="http://schemas.microsoft.com/office/drawing/2014/main" id="{8F33A9F9-1336-4090-AC92-070ECF20A61B}"/>
                </a:ext>
              </a:extLst>
            </p:cNvPr>
            <p:cNvCxnSpPr/>
            <p:nvPr/>
          </p:nvCxnSpPr>
          <p:spPr>
            <a:xfrm>
              <a:off x="0" y="28194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324ED6-E664-4BBD-B15E-5368EB74AE18}"/>
                </a:ext>
              </a:extLst>
            </p:cNvPr>
            <p:cNvCxnSpPr/>
            <p:nvPr/>
          </p:nvCxnSpPr>
          <p:spPr>
            <a:xfrm>
              <a:off x="4061329"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4C618-06CA-477F-AAF6-E6F1B65A1DF5}"/>
                </a:ext>
              </a:extLst>
            </p:cNvPr>
            <p:cNvCxnSpPr/>
            <p:nvPr/>
          </p:nvCxnSpPr>
          <p:spPr>
            <a:xfrm>
              <a:off x="8134350"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wrap="square">
            <a:normAutofit/>
          </a:bodyPr>
          <a:lstStyle/>
          <a:p>
            <a:pPr lvl="0"/>
            <a:r>
              <a:rPr lang="en-US"/>
              <a:t>关键数据和图表展示</a:t>
            </a:r>
          </a:p>
        </p:txBody>
      </p:sp>
    </p:spTree>
    <p:custDataLst>
      <p:tags r:id="rId1"/>
    </p:custDataLst>
    <p:extLst>
      <p:ext uri="{BB962C8B-B14F-4D97-AF65-F5344CB8AC3E}">
        <p14:creationId xmlns:p14="http://schemas.microsoft.com/office/powerpoint/2010/main" val="4117475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293118" y="1177160"/>
            <a:ext cx="9590182" cy="4945489"/>
            <a:chOff x="1293118" y="1177160"/>
            <a:chExt cx="9590182" cy="4945489"/>
          </a:xfrm>
        </p:grpSpPr>
        <p:grpSp>
          <p:nvGrpSpPr>
            <p:cNvPr id="17" name="Group 16">
              <a:extLst>
                <a:ext uri="{FF2B5EF4-FFF2-40B4-BE49-F238E27FC236}">
                  <a16:creationId xmlns:a16="http://schemas.microsoft.com/office/drawing/2014/main" id="{BD251D21-3EF0-481F-B290-45B1866A9A25}"/>
                </a:ext>
              </a:extLst>
            </p:cNvPr>
            <p:cNvGrpSpPr/>
            <p:nvPr/>
          </p:nvGrpSpPr>
          <p:grpSpPr>
            <a:xfrm>
              <a:off x="1751970" y="1177160"/>
              <a:ext cx="8675360" cy="748711"/>
              <a:chOff x="1751970" y="1177160"/>
              <a:chExt cx="8675360" cy="748711"/>
            </a:xfrm>
          </p:grpSpPr>
          <p:sp>
            <p:nvSpPr>
              <p:cNvPr id="33" name="TextBox 32">
                <a:extLst>
                  <a:ext uri="{FF2B5EF4-FFF2-40B4-BE49-F238E27FC236}">
                    <a16:creationId xmlns:a16="http://schemas.microsoft.com/office/drawing/2014/main" id="{4104EB7B-739D-4639-B23C-DD37E4A73C64}"/>
                  </a:ext>
                </a:extLst>
              </p:cNvPr>
              <p:cNvSpPr txBox="1"/>
              <p:nvPr/>
            </p:nvSpPr>
            <p:spPr>
              <a:xfrm>
                <a:off x="1751970" y="1631047"/>
                <a:ext cx="8675360" cy="29482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解释研究成果的应用，以及如何在实践中使用这些成果。</a:t>
                </a:r>
              </a:p>
            </p:txBody>
          </p:sp>
          <p:sp>
            <p:nvSpPr>
              <p:cNvPr id="34" name="TextBox 33">
                <a:extLst>
                  <a:ext uri="{FF2B5EF4-FFF2-40B4-BE49-F238E27FC236}">
                    <a16:creationId xmlns:a16="http://schemas.microsoft.com/office/drawing/2014/main" id="{E164BEF7-2B13-4CB5-A69B-7EBB30830473}"/>
                  </a:ext>
                </a:extLst>
              </p:cNvPr>
              <p:cNvSpPr txBox="1"/>
              <p:nvPr/>
            </p:nvSpPr>
            <p:spPr>
              <a:xfrm>
                <a:off x="1751970" y="1177160"/>
                <a:ext cx="867536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观点的应用和实践</a:t>
                </a:r>
              </a:p>
            </p:txBody>
          </p:sp>
        </p:grpSp>
        <p:grpSp>
          <p:nvGrpSpPr>
            <p:cNvPr id="5" name="Group 4">
              <a:extLst>
                <a:ext uri="{FF2B5EF4-FFF2-40B4-BE49-F238E27FC236}">
                  <a16:creationId xmlns:a16="http://schemas.microsoft.com/office/drawing/2014/main" id="{B65F2687-5113-4804-BBC0-B73B08DD0496}"/>
                </a:ext>
              </a:extLst>
            </p:cNvPr>
            <p:cNvGrpSpPr/>
            <p:nvPr/>
          </p:nvGrpSpPr>
          <p:grpSpPr>
            <a:xfrm>
              <a:off x="1293118" y="2796784"/>
              <a:ext cx="3018778" cy="3325865"/>
              <a:chOff x="1293118" y="2796784"/>
              <a:chExt cx="3018778" cy="3325865"/>
            </a:xfrm>
          </p:grpSpPr>
          <p:sp>
            <p:nvSpPr>
              <p:cNvPr id="2" name="Rectangle: Rounded Corners 1">
                <a:extLst>
                  <a:ext uri="{FF2B5EF4-FFF2-40B4-BE49-F238E27FC236}">
                    <a16:creationId xmlns:a16="http://schemas.microsoft.com/office/drawing/2014/main" id="{8B41FF90-F5CA-4E51-ADCA-2AD8FB8196CE}"/>
                  </a:ext>
                </a:extLst>
              </p:cNvPr>
              <p:cNvSpPr/>
              <p:nvPr/>
            </p:nvSpPr>
            <p:spPr>
              <a:xfrm>
                <a:off x="1329081"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31E9E375-5849-4300-89F0-9DE012EDD954}"/>
                  </a:ext>
                </a:extLst>
              </p:cNvPr>
              <p:cNvSpPr txBox="1"/>
              <p:nvPr/>
            </p:nvSpPr>
            <p:spPr>
              <a:xfrm>
                <a:off x="3514848"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1">
                            <a:lumMod val="60000"/>
                            <a:lumOff val="40000"/>
                          </a:schemeClr>
                        </a:gs>
                        <a:gs pos="60000">
                          <a:schemeClr val="accent1"/>
                        </a:gs>
                      </a:gsLst>
                      <a:lin ang="2700000" scaled="0"/>
                    </a:gradFill>
                  </a:rPr>
                  <a:t>01.</a:t>
                </a:r>
              </a:p>
            </p:txBody>
          </p:sp>
          <p:sp>
            <p:nvSpPr>
              <p:cNvPr id="4" name="TextBox 3">
                <a:extLst>
                  <a:ext uri="{FF2B5EF4-FFF2-40B4-BE49-F238E27FC236}">
                    <a16:creationId xmlns:a16="http://schemas.microsoft.com/office/drawing/2014/main" id="{BB73889A-BBDD-4A67-AEAC-BCF492BE697F}"/>
                  </a:ext>
                </a:extLst>
              </p:cNvPr>
              <p:cNvSpPr txBox="1"/>
              <p:nvPr/>
            </p:nvSpPr>
            <p:spPr>
              <a:xfrm>
                <a:off x="1329081"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应用于教育领域</a:t>
                </a:r>
              </a:p>
            </p:txBody>
          </p:sp>
          <p:sp>
            <p:nvSpPr>
              <p:cNvPr id="6" name="TextBox 5">
                <a:extLst>
                  <a:ext uri="{FF2B5EF4-FFF2-40B4-BE49-F238E27FC236}">
                    <a16:creationId xmlns:a16="http://schemas.microsoft.com/office/drawing/2014/main" id="{49C41C4E-92AF-4BF8-8A8F-6F05F8112E12}"/>
                  </a:ext>
                </a:extLst>
              </p:cNvPr>
              <p:cNvSpPr txBox="1"/>
              <p:nvPr/>
            </p:nvSpPr>
            <p:spPr>
              <a:xfrm>
                <a:off x="1329081" y="4838769"/>
                <a:ext cx="2982815" cy="516423"/>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提供改进教学方法的新思路：提供改进教学方法的新思路。</a:t>
                </a:r>
              </a:p>
            </p:txBody>
          </p:sp>
          <p:sp>
            <p:nvSpPr>
              <p:cNvPr id="35" name="Rectangle: Rounded Corners 34">
                <a:extLst>
                  <a:ext uri="{FF2B5EF4-FFF2-40B4-BE49-F238E27FC236}">
                    <a16:creationId xmlns:a16="http://schemas.microsoft.com/office/drawing/2014/main" id="{2CEA9A78-6260-44BF-A737-06AAF392E850}"/>
                  </a:ext>
                </a:extLst>
              </p:cNvPr>
              <p:cNvSpPr/>
              <p:nvPr/>
            </p:nvSpPr>
            <p:spPr>
              <a:xfrm>
                <a:off x="1293118" y="3205224"/>
                <a:ext cx="71925" cy="822726"/>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7" name="Group 6">
              <a:extLst>
                <a:ext uri="{FF2B5EF4-FFF2-40B4-BE49-F238E27FC236}">
                  <a16:creationId xmlns:a16="http://schemas.microsoft.com/office/drawing/2014/main" id="{4B592F67-1778-4D5B-AF04-74210FC152AD}"/>
                </a:ext>
              </a:extLst>
            </p:cNvPr>
            <p:cNvGrpSpPr/>
            <p:nvPr/>
          </p:nvGrpSpPr>
          <p:grpSpPr>
            <a:xfrm>
              <a:off x="4585938" y="2796784"/>
              <a:ext cx="3011660" cy="3325865"/>
              <a:chOff x="4585938" y="2796784"/>
              <a:chExt cx="3011660" cy="3325865"/>
            </a:xfrm>
          </p:grpSpPr>
          <p:sp>
            <p:nvSpPr>
              <p:cNvPr id="8" name="Rectangle: Rounded Corners 7">
                <a:extLst>
                  <a:ext uri="{FF2B5EF4-FFF2-40B4-BE49-F238E27FC236}">
                    <a16:creationId xmlns:a16="http://schemas.microsoft.com/office/drawing/2014/main" id="{07F127C4-7C81-4716-AD79-BB86A5D2599A}"/>
                  </a:ext>
                </a:extLst>
              </p:cNvPr>
              <p:cNvSpPr/>
              <p:nvPr/>
            </p:nvSpPr>
            <p:spPr>
              <a:xfrm>
                <a:off x="4614783"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81E72D8F-1F30-4CCA-86D8-0D0A1E4BCAA8}"/>
                  </a:ext>
                </a:extLst>
              </p:cNvPr>
              <p:cNvSpPr txBox="1"/>
              <p:nvPr/>
            </p:nvSpPr>
            <p:spPr>
              <a:xfrm>
                <a:off x="6800550"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2">
                            <a:lumMod val="60000"/>
                            <a:lumOff val="40000"/>
                          </a:schemeClr>
                        </a:gs>
                        <a:gs pos="60000">
                          <a:schemeClr val="accent2"/>
                        </a:gs>
                      </a:gsLst>
                      <a:lin ang="2700000" scaled="0"/>
                    </a:gradFill>
                  </a:rPr>
                  <a:t>02.</a:t>
                </a:r>
              </a:p>
            </p:txBody>
          </p:sp>
          <p:sp>
            <p:nvSpPr>
              <p:cNvPr id="10" name="TextBox 9">
                <a:extLst>
                  <a:ext uri="{FF2B5EF4-FFF2-40B4-BE49-F238E27FC236}">
                    <a16:creationId xmlns:a16="http://schemas.microsoft.com/office/drawing/2014/main" id="{EF626CF4-9C88-4911-B7FD-F62E8308D4C8}"/>
                  </a:ext>
                </a:extLst>
              </p:cNvPr>
              <p:cNvSpPr txBox="1"/>
              <p:nvPr/>
            </p:nvSpPr>
            <p:spPr>
              <a:xfrm>
                <a:off x="4614783"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应用于医学研究</a:t>
                </a:r>
              </a:p>
            </p:txBody>
          </p:sp>
          <p:sp>
            <p:nvSpPr>
              <p:cNvPr id="11" name="TextBox 10">
                <a:extLst>
                  <a:ext uri="{FF2B5EF4-FFF2-40B4-BE49-F238E27FC236}">
                    <a16:creationId xmlns:a16="http://schemas.microsoft.com/office/drawing/2014/main" id="{684E1218-A913-468F-9D58-04A5FD3CFE20}"/>
                  </a:ext>
                </a:extLst>
              </p:cNvPr>
              <p:cNvSpPr txBox="1"/>
              <p:nvPr/>
            </p:nvSpPr>
            <p:spPr>
              <a:xfrm>
                <a:off x="4614783"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为新药物研发提供新的方向和策略</a:t>
                </a:r>
              </a:p>
            </p:txBody>
          </p:sp>
          <p:sp>
            <p:nvSpPr>
              <p:cNvPr id="36" name="Rectangle: Rounded Corners 35">
                <a:extLst>
                  <a:ext uri="{FF2B5EF4-FFF2-40B4-BE49-F238E27FC236}">
                    <a16:creationId xmlns:a16="http://schemas.microsoft.com/office/drawing/2014/main" id="{E2C8B3A0-10D6-4F8F-B94A-9894E2EAF89E}"/>
                  </a:ext>
                </a:extLst>
              </p:cNvPr>
              <p:cNvSpPr/>
              <p:nvPr/>
            </p:nvSpPr>
            <p:spPr>
              <a:xfrm>
                <a:off x="4585938" y="3205224"/>
                <a:ext cx="71925" cy="822726"/>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12" name="Group 11">
              <a:extLst>
                <a:ext uri="{FF2B5EF4-FFF2-40B4-BE49-F238E27FC236}">
                  <a16:creationId xmlns:a16="http://schemas.microsoft.com/office/drawing/2014/main" id="{AEBA8DA1-17AA-4E7A-8FA0-13B51FE0072F}"/>
                </a:ext>
              </a:extLst>
            </p:cNvPr>
            <p:cNvGrpSpPr/>
            <p:nvPr/>
          </p:nvGrpSpPr>
          <p:grpSpPr>
            <a:xfrm>
              <a:off x="7864522" y="2796784"/>
              <a:ext cx="3018778" cy="3325865"/>
              <a:chOff x="7864522" y="2796784"/>
              <a:chExt cx="3018778" cy="3325865"/>
            </a:xfrm>
          </p:grpSpPr>
          <p:sp>
            <p:nvSpPr>
              <p:cNvPr id="13" name="Rectangle: Rounded Corners 12">
                <a:extLst>
                  <a:ext uri="{FF2B5EF4-FFF2-40B4-BE49-F238E27FC236}">
                    <a16:creationId xmlns:a16="http://schemas.microsoft.com/office/drawing/2014/main" id="{2D5DF91E-D1B8-49A2-9338-015F82EEE262}"/>
                  </a:ext>
                </a:extLst>
              </p:cNvPr>
              <p:cNvSpPr/>
              <p:nvPr/>
            </p:nvSpPr>
            <p:spPr>
              <a:xfrm>
                <a:off x="7900485"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61925CA5-7369-487D-B08F-47641BE8BD13}"/>
                  </a:ext>
                </a:extLst>
              </p:cNvPr>
              <p:cNvSpPr txBox="1"/>
              <p:nvPr/>
            </p:nvSpPr>
            <p:spPr>
              <a:xfrm>
                <a:off x="10086252"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3">
                            <a:lumMod val="60000"/>
                            <a:lumOff val="40000"/>
                          </a:schemeClr>
                        </a:gs>
                        <a:gs pos="60000">
                          <a:schemeClr val="accent3"/>
                        </a:gs>
                      </a:gsLst>
                      <a:lin ang="2700000" scaled="0"/>
                    </a:gradFill>
                  </a:rPr>
                  <a:t>03.</a:t>
                </a:r>
              </a:p>
            </p:txBody>
          </p:sp>
          <p:sp>
            <p:nvSpPr>
              <p:cNvPr id="15" name="TextBox 14">
                <a:extLst>
                  <a:ext uri="{FF2B5EF4-FFF2-40B4-BE49-F238E27FC236}">
                    <a16:creationId xmlns:a16="http://schemas.microsoft.com/office/drawing/2014/main" id="{3D26A930-FAB5-48F4-87E9-23EADC71A082}"/>
                  </a:ext>
                </a:extLst>
              </p:cNvPr>
              <p:cNvSpPr txBox="1"/>
              <p:nvPr/>
            </p:nvSpPr>
            <p:spPr>
              <a:xfrm>
                <a:off x="7900485"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应用于环境保护</a:t>
                </a:r>
              </a:p>
            </p:txBody>
          </p:sp>
          <p:sp>
            <p:nvSpPr>
              <p:cNvPr id="16" name="TextBox 15">
                <a:extLst>
                  <a:ext uri="{FF2B5EF4-FFF2-40B4-BE49-F238E27FC236}">
                    <a16:creationId xmlns:a16="http://schemas.microsoft.com/office/drawing/2014/main" id="{EF6D7473-1F6F-4542-98B9-1C70150F70F3}"/>
                  </a:ext>
                </a:extLst>
              </p:cNvPr>
              <p:cNvSpPr txBox="1"/>
              <p:nvPr/>
            </p:nvSpPr>
            <p:spPr>
              <a:xfrm>
                <a:off x="7900485"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为减少污染和可持续发展提供解决方案</a:t>
                </a:r>
              </a:p>
            </p:txBody>
          </p:sp>
          <p:sp>
            <p:nvSpPr>
              <p:cNvPr id="37" name="Rectangle: Rounded Corners 36">
                <a:extLst>
                  <a:ext uri="{FF2B5EF4-FFF2-40B4-BE49-F238E27FC236}">
                    <a16:creationId xmlns:a16="http://schemas.microsoft.com/office/drawing/2014/main" id="{A0DE512A-8AD6-4C84-964B-B401C5112463}"/>
                  </a:ext>
                </a:extLst>
              </p:cNvPr>
              <p:cNvSpPr/>
              <p:nvPr/>
            </p:nvSpPr>
            <p:spPr>
              <a:xfrm>
                <a:off x="7864522" y="3205224"/>
                <a:ext cx="71925" cy="822726"/>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sp>
        <p:nvSpPr>
          <p:cNvPr id="39" name="Title 38"/>
          <p:cNvSpPr>
            <a:spLocks noGrp="1"/>
          </p:cNvSpPr>
          <p:nvPr>
            <p:ph type="title"/>
          </p:nvPr>
        </p:nvSpPr>
        <p:spPr/>
        <p:txBody>
          <a:bodyPr wrap="square">
            <a:normAutofit/>
          </a:bodyPr>
          <a:lstStyle/>
          <a:p>
            <a:pPr lvl="0"/>
            <a:r>
              <a:rPr lang="en-US"/>
              <a:t>观点落地</a:t>
            </a:r>
          </a:p>
        </p:txBody>
      </p:sp>
    </p:spTree>
    <p:custDataLst>
      <p:tags r:id="rId1"/>
    </p:custDataLst>
    <p:extLst>
      <p:ext uri="{BB962C8B-B14F-4D97-AF65-F5344CB8AC3E}">
        <p14:creationId xmlns:p14="http://schemas.microsoft.com/office/powerpoint/2010/main" val="1321594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60400" y="1420586"/>
            <a:ext cx="10871199" cy="3350705"/>
            <a:chOff x="660400" y="1420586"/>
            <a:chExt cx="10871199" cy="3350705"/>
          </a:xfrm>
        </p:grpSpPr>
        <p:sp>
          <p:nvSpPr>
            <p:cNvPr id="3" name="TextBox 2">
              <a:extLst>
                <a:ext uri="{FF2B5EF4-FFF2-40B4-BE49-F238E27FC236}">
                  <a16:creationId xmlns:a16="http://schemas.microsoft.com/office/drawing/2014/main" id="{F953C685-7D0B-4308-9839-C187A2236E32}"/>
                </a:ext>
              </a:extLst>
            </p:cNvPr>
            <p:cNvSpPr txBox="1"/>
            <p:nvPr/>
          </p:nvSpPr>
          <p:spPr>
            <a:xfrm>
              <a:off x="660400" y="1420586"/>
              <a:ext cx="4110559" cy="461665"/>
            </a:xfrm>
            <a:prstGeom prst="rect">
              <a:avLst/>
            </a:prstGeom>
            <a:noFill/>
          </p:spPr>
          <p:txBody>
            <a:bodyPr wrap="square" rtlCol="0">
              <a:spAutoFit/>
            </a:bodyPr>
            <a:lstStyle/>
            <a:p>
              <a:pPr>
                <a:lnSpc>
                  <a:spcPct val="100000"/>
                </a:lnSpc>
              </a:pPr>
              <a:r>
                <a:rPr lang="zh-CN" altLang="en-US" sz="2400" b="1" dirty="0">
                  <a:solidFill>
                    <a:schemeClr val="tx1"/>
                  </a:solidFill>
                </a:rPr>
                <a:t>局限性与发展</a:t>
              </a:r>
            </a:p>
          </p:txBody>
        </p:sp>
        <p:sp>
          <p:nvSpPr>
            <p:cNvPr id="4" name="Oval 3">
              <a:extLst>
                <a:ext uri="{FF2B5EF4-FFF2-40B4-BE49-F238E27FC236}">
                  <a16:creationId xmlns:a16="http://schemas.microsoft.com/office/drawing/2014/main" id="{F0AB03D2-7A68-4703-B193-A13BF2E57C8F}"/>
                </a:ext>
              </a:extLst>
            </p:cNvPr>
            <p:cNvSpPr/>
            <p:nvPr/>
          </p:nvSpPr>
          <p:spPr>
            <a:xfrm>
              <a:off x="5868022" y="3530323"/>
              <a:ext cx="232228" cy="23222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5" name="Oval 4">
              <a:extLst>
                <a:ext uri="{FF2B5EF4-FFF2-40B4-BE49-F238E27FC236}">
                  <a16:creationId xmlns:a16="http://schemas.microsoft.com/office/drawing/2014/main" id="{950C40A6-141F-4155-BB34-9A88E133A917}"/>
                </a:ext>
              </a:extLst>
            </p:cNvPr>
            <p:cNvSpPr/>
            <p:nvPr/>
          </p:nvSpPr>
          <p:spPr>
            <a:xfrm>
              <a:off x="7650359" y="3530323"/>
              <a:ext cx="232228" cy="23222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6" name="Oval 5">
              <a:extLst>
                <a:ext uri="{FF2B5EF4-FFF2-40B4-BE49-F238E27FC236}">
                  <a16:creationId xmlns:a16="http://schemas.microsoft.com/office/drawing/2014/main" id="{DA3C60A9-506B-4E40-8268-2E002FC7BFC1}"/>
                </a:ext>
              </a:extLst>
            </p:cNvPr>
            <p:cNvSpPr/>
            <p:nvPr/>
          </p:nvSpPr>
          <p:spPr>
            <a:xfrm>
              <a:off x="9432697" y="3530323"/>
              <a:ext cx="232228" cy="23222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8" name="TextBox 7">
              <a:extLst>
                <a:ext uri="{FF2B5EF4-FFF2-40B4-BE49-F238E27FC236}">
                  <a16:creationId xmlns:a16="http://schemas.microsoft.com/office/drawing/2014/main" id="{1AEDD95D-14CC-41B5-A8D8-365EA0785C8B}"/>
                </a:ext>
              </a:extLst>
            </p:cNvPr>
            <p:cNvSpPr txBox="1"/>
            <p:nvPr/>
          </p:nvSpPr>
          <p:spPr>
            <a:xfrm>
              <a:off x="660400" y="4033268"/>
              <a:ext cx="4110559" cy="516423"/>
            </a:xfrm>
            <a:prstGeom prst="rect">
              <a:avLst/>
            </a:prstGeom>
            <a:noFill/>
          </p:spPr>
          <p:txBody>
            <a:bodyPr wrap="square" rtlCol="0">
              <a:spAutoFit/>
            </a:bodyPr>
            <a:lstStyle/>
            <a:p>
              <a:pPr>
                <a:lnSpc>
                  <a:spcPct val="120000"/>
                </a:lnSpc>
              </a:pPr>
              <a:r>
                <a:rPr lang="zh-CN" altLang="en-US" sz="1200" dirty="0"/>
                <a:t>从学术角度来看，该研究仍存在一些局限性，但未来可以进一步发展。</a:t>
              </a:r>
            </a:p>
          </p:txBody>
        </p:sp>
        <p:sp>
          <p:nvSpPr>
            <p:cNvPr id="9" name="TextBox 8">
              <a:extLst>
                <a:ext uri="{FF2B5EF4-FFF2-40B4-BE49-F238E27FC236}">
                  <a16:creationId xmlns:a16="http://schemas.microsoft.com/office/drawing/2014/main" id="{6C44FAA0-4681-410D-A6DE-B272A1EC0537}"/>
                </a:ext>
              </a:extLst>
            </p:cNvPr>
            <p:cNvSpPr txBox="1"/>
            <p:nvPr/>
          </p:nvSpPr>
          <p:spPr>
            <a:xfrm>
              <a:off x="5759162"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样本选择的限制</a:t>
              </a:r>
            </a:p>
          </p:txBody>
        </p:sp>
        <p:sp>
          <p:nvSpPr>
            <p:cNvPr id="10" name="TextBox 9">
              <a:extLst>
                <a:ext uri="{FF2B5EF4-FFF2-40B4-BE49-F238E27FC236}">
                  <a16:creationId xmlns:a16="http://schemas.microsoft.com/office/drawing/2014/main" id="{C8DCB1DC-7483-4757-BE09-C28D5B89E86A}"/>
                </a:ext>
              </a:extLst>
            </p:cNvPr>
            <p:cNvSpPr txBox="1"/>
            <p:nvPr/>
          </p:nvSpPr>
          <p:spPr>
            <a:xfrm>
              <a:off x="7541869"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研究方法的局限</a:t>
              </a:r>
            </a:p>
          </p:txBody>
        </p:sp>
        <p:sp>
          <p:nvSpPr>
            <p:cNvPr id="11" name="TextBox 10">
              <a:extLst>
                <a:ext uri="{FF2B5EF4-FFF2-40B4-BE49-F238E27FC236}">
                  <a16:creationId xmlns:a16="http://schemas.microsoft.com/office/drawing/2014/main" id="{1A02F01B-FFBD-4E64-9611-36014EAAD20E}"/>
                </a:ext>
              </a:extLst>
            </p:cNvPr>
            <p:cNvSpPr txBox="1"/>
            <p:nvPr/>
          </p:nvSpPr>
          <p:spPr>
            <a:xfrm>
              <a:off x="9324202" y="3147789"/>
              <a:ext cx="2207397" cy="276999"/>
            </a:xfrm>
            <a:prstGeom prst="rect">
              <a:avLst/>
            </a:prstGeom>
            <a:noFill/>
          </p:spPr>
          <p:txBody>
            <a:bodyPr wrap="none" rtlCol="0" anchor="b">
              <a:normAutofit fontScale="92500" lnSpcReduction="20000"/>
            </a:bodyPr>
            <a:lstStyle/>
            <a:p>
              <a:pPr>
                <a:lnSpc>
                  <a:spcPct val="100000"/>
                </a:lnSpc>
              </a:pPr>
              <a:r>
                <a:rPr lang="zh-CN" altLang="en-US" sz="1600" b="1" dirty="0"/>
                <a:t>数据分析的限制</a:t>
              </a:r>
            </a:p>
          </p:txBody>
        </p:sp>
        <p:sp>
          <p:nvSpPr>
            <p:cNvPr id="12" name="TextBox 11">
              <a:extLst>
                <a:ext uri="{FF2B5EF4-FFF2-40B4-BE49-F238E27FC236}">
                  <a16:creationId xmlns:a16="http://schemas.microsoft.com/office/drawing/2014/main" id="{3E20A090-E90B-42E8-8DF4-992DD813050D}"/>
                </a:ext>
              </a:extLst>
            </p:cNvPr>
            <p:cNvSpPr txBox="1"/>
            <p:nvPr/>
          </p:nvSpPr>
          <p:spPr>
            <a:xfrm>
              <a:off x="5759162" y="4033268"/>
              <a:ext cx="1525448" cy="738023"/>
            </a:xfrm>
            <a:prstGeom prst="rect">
              <a:avLst/>
            </a:prstGeom>
            <a:noFill/>
          </p:spPr>
          <p:txBody>
            <a:bodyPr wrap="square" rtlCol="0">
              <a:spAutoFit/>
            </a:bodyPr>
            <a:lstStyle/>
            <a:p>
              <a:pPr>
                <a:lnSpc>
                  <a:spcPct val="120000"/>
                </a:lnSpc>
              </a:pPr>
              <a:r>
                <a:rPr lang="zh-CN" altLang="en-US" sz="1200" dirty="0"/>
                <a:t>样本容量和代表性不足：样本数量不足且不具有代表性。</a:t>
              </a:r>
            </a:p>
          </p:txBody>
        </p:sp>
        <p:sp>
          <p:nvSpPr>
            <p:cNvPr id="13" name="TextBox 12">
              <a:extLst>
                <a:ext uri="{FF2B5EF4-FFF2-40B4-BE49-F238E27FC236}">
                  <a16:creationId xmlns:a16="http://schemas.microsoft.com/office/drawing/2014/main" id="{268F2EBF-B3B4-4CF3-BCDF-D098DBE32656}"/>
                </a:ext>
              </a:extLst>
            </p:cNvPr>
            <p:cNvSpPr txBox="1"/>
            <p:nvPr/>
          </p:nvSpPr>
          <p:spPr>
            <a:xfrm>
              <a:off x="7541869" y="4033268"/>
              <a:ext cx="1525448" cy="516423"/>
            </a:xfrm>
            <a:prstGeom prst="rect">
              <a:avLst/>
            </a:prstGeom>
            <a:noFill/>
          </p:spPr>
          <p:txBody>
            <a:bodyPr wrap="square" rtlCol="0">
              <a:spAutoFit/>
            </a:bodyPr>
            <a:lstStyle/>
            <a:p>
              <a:pPr>
                <a:lnSpc>
                  <a:spcPct val="120000"/>
                </a:lnSpc>
              </a:pPr>
              <a:r>
                <a:rPr lang="zh-CN" altLang="en-US" sz="1200" dirty="0"/>
                <a:t>需要进一步改进和探索新的方法</a:t>
              </a:r>
            </a:p>
          </p:txBody>
        </p:sp>
        <p:sp>
          <p:nvSpPr>
            <p:cNvPr id="14" name="TextBox 13">
              <a:extLst>
                <a:ext uri="{FF2B5EF4-FFF2-40B4-BE49-F238E27FC236}">
                  <a16:creationId xmlns:a16="http://schemas.microsoft.com/office/drawing/2014/main" id="{FB3FDC47-0BF5-4BA6-BA71-DC181CED68C2}"/>
                </a:ext>
              </a:extLst>
            </p:cNvPr>
            <p:cNvSpPr txBox="1"/>
            <p:nvPr/>
          </p:nvSpPr>
          <p:spPr>
            <a:xfrm>
              <a:off x="9324202" y="4033268"/>
              <a:ext cx="1525448" cy="516423"/>
            </a:xfrm>
            <a:prstGeom prst="rect">
              <a:avLst/>
            </a:prstGeom>
            <a:noFill/>
          </p:spPr>
          <p:txBody>
            <a:bodyPr wrap="square" rtlCol="0">
              <a:spAutoFit/>
            </a:bodyPr>
            <a:lstStyle/>
            <a:p>
              <a:pPr>
                <a:lnSpc>
                  <a:spcPct val="120000"/>
                </a:lnSpc>
              </a:pPr>
              <a:r>
                <a:rPr lang="zh-CN" altLang="en-US" sz="1200" dirty="0"/>
                <a:t>数据分析方法的局限和不确定性</a:t>
              </a:r>
            </a:p>
          </p:txBody>
        </p:sp>
        <p:cxnSp>
          <p:nvCxnSpPr>
            <p:cNvPr id="33" name="Straight Connector 32">
              <a:extLst>
                <a:ext uri="{FF2B5EF4-FFF2-40B4-BE49-F238E27FC236}">
                  <a16:creationId xmlns:a16="http://schemas.microsoft.com/office/drawing/2014/main" id="{275B3086-B81D-4796-824C-CD9717031481}"/>
                </a:ext>
              </a:extLst>
            </p:cNvPr>
            <p:cNvCxnSpPr>
              <a:cxnSpLocks/>
            </p:cNvCxnSpPr>
            <p:nvPr/>
          </p:nvCxnSpPr>
          <p:spPr>
            <a:xfrm>
              <a:off x="797034" y="3646437"/>
              <a:ext cx="569006" cy="0"/>
            </a:xfrm>
            <a:prstGeom prst="line">
              <a:avLst/>
            </a:prstGeom>
            <a:gradFill>
              <a:gsLst>
                <a:gs pos="0">
                  <a:schemeClr val="accent1">
                    <a:lumMod val="60000"/>
                    <a:lumOff val="40000"/>
                  </a:schemeClr>
                </a:gs>
                <a:gs pos="60000">
                  <a:schemeClr val="accent1"/>
                </a:gs>
              </a:gsLst>
              <a:lin ang="2700000" scaled="0"/>
            </a:gradFill>
            <a:ln w="101600" cap="rnd">
              <a:gradFill>
                <a:gsLst>
                  <a:gs pos="0">
                    <a:schemeClr val="accent4">
                      <a:lumMod val="60000"/>
                      <a:lumOff val="40000"/>
                    </a:schemeClr>
                  </a:gs>
                  <a:gs pos="78000">
                    <a:schemeClr val="accent4"/>
                  </a:gs>
                </a:gsLst>
                <a:lin ang="2700000" scaled="0"/>
              </a:gra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35" name="Title 34"/>
          <p:cNvSpPr>
            <a:spLocks noGrp="1"/>
          </p:cNvSpPr>
          <p:nvPr>
            <p:ph type="title"/>
          </p:nvPr>
        </p:nvSpPr>
        <p:spPr/>
        <p:txBody>
          <a:bodyPr wrap="square">
            <a:normAutofit/>
          </a:bodyPr>
          <a:lstStyle/>
          <a:p>
            <a:pPr lvl="0"/>
            <a:r>
              <a:rPr lang="en-US"/>
              <a:t>观点的局限和未来发展</a:t>
            </a:r>
          </a:p>
        </p:txBody>
      </p:sp>
    </p:spTree>
    <p:custDataLst>
      <p:tags r:id="rId1"/>
    </p:custDataLst>
    <p:extLst>
      <p:ext uri="{BB962C8B-B14F-4D97-AF65-F5344CB8AC3E}">
        <p14:creationId xmlns:p14="http://schemas.microsoft.com/office/powerpoint/2010/main" val="1792596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06.</a:t>
            </a:r>
            <a:r>
              <a:rPr lang="zh-CN" altLang="en-US" dirty="0"/>
              <a:t>实验结果分析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本节将对于实验进行分析解释</a:t>
            </a:r>
          </a:p>
        </p:txBody>
      </p:sp>
    </p:spTree>
    <p:custDataLst>
      <p:tags r:id="rId1"/>
    </p:custDataLst>
    <p:extLst>
      <p:ext uri="{BB962C8B-B14F-4D97-AF65-F5344CB8AC3E}">
        <p14:creationId xmlns:p14="http://schemas.microsoft.com/office/powerpoint/2010/main" val="287169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647852"/>
            <a:chOff x="660399" y="1028700"/>
            <a:chExt cx="10858501" cy="4647852"/>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863378"/>
              <a:chOff x="660400" y="3813174"/>
              <a:chExt cx="10800420" cy="1863378"/>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19" r="-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理论框架的建立</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为相关研究提供理论基础和方向</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641779"/>
                <a:chOff x="4394029" y="3708399"/>
                <a:chExt cx="3333162" cy="1641779"/>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8240" r="-382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理论模型的验证</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通过实证研究验证理论模型的适用性和准确性。</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863378"/>
                <a:chOff x="8127658" y="3708399"/>
                <a:chExt cx="3333162" cy="1863378"/>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学术领域的贡献</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对学术领域做出重要贡献，填补理论空白或解决现有问题。</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研究的理论意义解释</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解释研究的价值和理论基础，为研究提供理论支持。</a:t>
              </a:r>
            </a:p>
          </p:txBody>
        </p:sp>
      </p:grpSp>
      <p:sp>
        <p:nvSpPr>
          <p:cNvPr id="25" name="Title 24"/>
          <p:cNvSpPr>
            <a:spLocks noGrp="1"/>
          </p:cNvSpPr>
          <p:nvPr>
            <p:ph type="title"/>
          </p:nvPr>
        </p:nvSpPr>
        <p:spPr/>
        <p:txBody>
          <a:bodyPr wrap="square">
            <a:normAutofit/>
          </a:bodyPr>
          <a:lstStyle/>
          <a:p>
            <a:pPr lvl="0"/>
            <a:r>
              <a:rPr lang="en-US"/>
              <a:t>理论的探寻</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660729" y="1130301"/>
            <a:ext cx="8271856" cy="5003799"/>
            <a:chOff x="660729" y="1130301"/>
            <a:chExt cx="8271856" cy="5003799"/>
          </a:xfrm>
        </p:grpSpPr>
        <p:cxnSp>
          <p:nvCxnSpPr>
            <p:cNvPr id="3" name="Straight Connector 2">
              <a:extLst>
                <a:ext uri="{FF2B5EF4-FFF2-40B4-BE49-F238E27FC236}">
                  <a16:creationId xmlns:a16="http://schemas.microsoft.com/office/drawing/2014/main" id="{F679CD97-94D0-413A-9FAC-157A84D88423}"/>
                </a:ext>
              </a:extLst>
            </p:cNvPr>
            <p:cNvCxnSpPr/>
            <p:nvPr/>
          </p:nvCxnSpPr>
          <p:spPr>
            <a:xfrm>
              <a:off x="4715728" y="1130301"/>
              <a:ext cx="0" cy="5003799"/>
            </a:xfrm>
            <a:prstGeom prst="line">
              <a:avLst/>
            </a:prstGeom>
            <a:ln w="12700">
              <a:solidFill>
                <a:schemeClr val="tx1">
                  <a:lumMod val="50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5C707B-0B7F-46FB-90B8-F17019ADABDB}"/>
                </a:ext>
              </a:extLst>
            </p:cNvPr>
            <p:cNvGrpSpPr/>
            <p:nvPr/>
          </p:nvGrpSpPr>
          <p:grpSpPr>
            <a:xfrm>
              <a:off x="5054600" y="1500305"/>
              <a:ext cx="3877985" cy="775563"/>
              <a:chOff x="5054600" y="1150490"/>
              <a:chExt cx="3877985" cy="775563"/>
            </a:xfrm>
          </p:grpSpPr>
          <p:sp>
            <p:nvSpPr>
              <p:cNvPr id="15" name="Rectangle 14">
                <a:extLst>
                  <a:ext uri="{FF2B5EF4-FFF2-40B4-BE49-F238E27FC236}">
                    <a16:creationId xmlns:a16="http://schemas.microsoft.com/office/drawing/2014/main" id="{82FC6CA9-33A3-4AA7-A30D-FE70820EAC62}"/>
                  </a:ext>
                </a:extLst>
              </p:cNvPr>
              <p:cNvSpPr/>
              <p:nvPr/>
            </p:nvSpPr>
            <p:spPr>
              <a:xfrm>
                <a:off x="5149851" y="1150490"/>
                <a:ext cx="1473200" cy="482600"/>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提高教育质量</a:t>
                </a:r>
              </a:p>
            </p:txBody>
          </p:sp>
          <p:sp>
            <p:nvSpPr>
              <p:cNvPr id="16" name="TextBox 15">
                <a:extLst>
                  <a:ext uri="{FF2B5EF4-FFF2-40B4-BE49-F238E27FC236}">
                    <a16:creationId xmlns:a16="http://schemas.microsoft.com/office/drawing/2014/main" id="{874EC652-C2E4-4BA2-987A-060AD4B68A87}"/>
                  </a:ext>
                </a:extLst>
              </p:cNvPr>
              <p:cNvSpPr txBox="1"/>
              <p:nvPr/>
            </p:nvSpPr>
            <p:spPr>
              <a:xfrm>
                <a:off x="5054600" y="1631229"/>
                <a:ext cx="3877985" cy="294824"/>
              </a:xfrm>
              <a:prstGeom prst="rect">
                <a:avLst/>
              </a:prstGeom>
              <a:noFill/>
            </p:spPr>
            <p:txBody>
              <a:bodyPr wrap="none" rtlCol="0">
                <a:spAutoFit/>
              </a:bodyPr>
              <a:lstStyle/>
              <a:p>
                <a:pPr defTabSz="913765">
                  <a:lnSpc>
                    <a:spcPct val="120000"/>
                  </a:lnSpc>
                  <a:buSzPct val="25000"/>
                  <a:defRPr/>
                </a:pPr>
                <a:r>
                  <a:rPr lang="zh-CN" altLang="en-US" sz="1200" dirty="0"/>
                  <a:t>改善学生学习成绩：提升学生的学习成绩和学习效果。</a:t>
                </a:r>
              </a:p>
            </p:txBody>
          </p:sp>
        </p:grpSp>
        <p:grpSp>
          <p:nvGrpSpPr>
            <p:cNvPr id="2" name="Group 1">
              <a:extLst>
                <a:ext uri="{FF2B5EF4-FFF2-40B4-BE49-F238E27FC236}">
                  <a16:creationId xmlns:a16="http://schemas.microsoft.com/office/drawing/2014/main" id="{A5F152DE-B119-47B0-9C26-50AA9AD2399E}"/>
                </a:ext>
              </a:extLst>
            </p:cNvPr>
            <p:cNvGrpSpPr/>
            <p:nvPr/>
          </p:nvGrpSpPr>
          <p:grpSpPr>
            <a:xfrm>
              <a:off x="5054600" y="3133021"/>
              <a:ext cx="1568451" cy="775563"/>
              <a:chOff x="5054600" y="2466781"/>
              <a:chExt cx="1568451" cy="775563"/>
            </a:xfrm>
          </p:grpSpPr>
          <p:sp>
            <p:nvSpPr>
              <p:cNvPr id="13" name="Rectangle 12">
                <a:extLst>
                  <a:ext uri="{FF2B5EF4-FFF2-40B4-BE49-F238E27FC236}">
                    <a16:creationId xmlns:a16="http://schemas.microsoft.com/office/drawing/2014/main" id="{FC61BD2E-1584-41DC-A099-8BF2535E5818}"/>
                  </a:ext>
                </a:extLst>
              </p:cNvPr>
              <p:cNvSpPr/>
              <p:nvPr/>
            </p:nvSpPr>
            <p:spPr>
              <a:xfrm>
                <a:off x="5149851" y="2466781"/>
                <a:ext cx="1473200" cy="4826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促进教学改革</a:t>
                </a:r>
              </a:p>
            </p:txBody>
          </p:sp>
          <p:sp>
            <p:nvSpPr>
              <p:cNvPr id="14" name="TextBox 13">
                <a:extLst>
                  <a:ext uri="{FF2B5EF4-FFF2-40B4-BE49-F238E27FC236}">
                    <a16:creationId xmlns:a16="http://schemas.microsoft.com/office/drawing/2014/main" id="{4D6F10F7-C3A6-4E7A-A50E-92E300882EAF}"/>
                  </a:ext>
                </a:extLst>
              </p:cNvPr>
              <p:cNvSpPr txBox="1"/>
              <p:nvPr/>
            </p:nvSpPr>
            <p:spPr>
              <a:xfrm>
                <a:off x="5054600" y="2947520"/>
                <a:ext cx="1415772" cy="294824"/>
              </a:xfrm>
              <a:prstGeom prst="rect">
                <a:avLst/>
              </a:prstGeom>
              <a:noFill/>
            </p:spPr>
            <p:txBody>
              <a:bodyPr wrap="none" rtlCol="0">
                <a:spAutoFit/>
              </a:bodyPr>
              <a:lstStyle/>
              <a:p>
                <a:pPr defTabSz="913765">
                  <a:lnSpc>
                    <a:spcPct val="120000"/>
                  </a:lnSpc>
                  <a:buSzPct val="25000"/>
                  <a:defRPr/>
                </a:pPr>
                <a:r>
                  <a:rPr lang="zh-CN" altLang="en-US" sz="1200" dirty="0"/>
                  <a:t>引入新方法和策略</a:t>
                </a:r>
              </a:p>
            </p:txBody>
          </p:sp>
        </p:grpSp>
        <p:grpSp>
          <p:nvGrpSpPr>
            <p:cNvPr id="4" name="Group 3">
              <a:extLst>
                <a:ext uri="{FF2B5EF4-FFF2-40B4-BE49-F238E27FC236}">
                  <a16:creationId xmlns:a16="http://schemas.microsoft.com/office/drawing/2014/main" id="{D1F3A3FA-5921-425B-87B5-DCD3D1CE74FE}"/>
                </a:ext>
              </a:extLst>
            </p:cNvPr>
            <p:cNvGrpSpPr/>
            <p:nvPr/>
          </p:nvGrpSpPr>
          <p:grpSpPr>
            <a:xfrm>
              <a:off x="5054600" y="4765737"/>
              <a:ext cx="1723549" cy="775563"/>
              <a:chOff x="5054600" y="4765737"/>
              <a:chExt cx="1723549" cy="775563"/>
            </a:xfrm>
          </p:grpSpPr>
          <p:sp>
            <p:nvSpPr>
              <p:cNvPr id="11" name="Rectangle 10">
                <a:extLst>
                  <a:ext uri="{FF2B5EF4-FFF2-40B4-BE49-F238E27FC236}">
                    <a16:creationId xmlns:a16="http://schemas.microsoft.com/office/drawing/2014/main" id="{E95E4717-099C-4C91-8743-971AFE2C4267}"/>
                  </a:ext>
                </a:extLst>
              </p:cNvPr>
              <p:cNvSpPr/>
              <p:nvPr/>
            </p:nvSpPr>
            <p:spPr>
              <a:xfrm>
                <a:off x="5149851" y="4765737"/>
                <a:ext cx="1473200" cy="4826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提供决策依据</a:t>
                </a:r>
              </a:p>
            </p:txBody>
          </p:sp>
          <p:sp>
            <p:nvSpPr>
              <p:cNvPr id="12" name="TextBox 11">
                <a:extLst>
                  <a:ext uri="{FF2B5EF4-FFF2-40B4-BE49-F238E27FC236}">
                    <a16:creationId xmlns:a16="http://schemas.microsoft.com/office/drawing/2014/main" id="{B2949446-A834-479B-9F74-9CB712354B94}"/>
                  </a:ext>
                </a:extLst>
              </p:cNvPr>
              <p:cNvSpPr txBox="1"/>
              <p:nvPr/>
            </p:nvSpPr>
            <p:spPr>
              <a:xfrm>
                <a:off x="5054600" y="5246476"/>
                <a:ext cx="1723549" cy="294824"/>
              </a:xfrm>
              <a:prstGeom prst="rect">
                <a:avLst/>
              </a:prstGeom>
              <a:noFill/>
            </p:spPr>
            <p:txBody>
              <a:bodyPr wrap="none" rtlCol="0">
                <a:spAutoFit/>
              </a:bodyPr>
              <a:lstStyle/>
              <a:p>
                <a:pPr defTabSz="913765">
                  <a:lnSpc>
                    <a:spcPct val="120000"/>
                  </a:lnSpc>
                  <a:buSzPct val="25000"/>
                  <a:defRPr/>
                </a:pPr>
                <a:r>
                  <a:rPr lang="zh-CN" altLang="en-US" sz="1200" dirty="0"/>
                  <a:t>帮助学校制定教育政策</a:t>
                </a:r>
              </a:p>
            </p:txBody>
          </p:sp>
        </p:grpSp>
        <p:sp>
          <p:nvSpPr>
            <p:cNvPr id="37" name="TextBox 36">
              <a:extLst>
                <a:ext uri="{FF2B5EF4-FFF2-40B4-BE49-F238E27FC236}">
                  <a16:creationId xmlns:a16="http://schemas.microsoft.com/office/drawing/2014/main" id="{233031B0-9D3B-4FF1-AEF3-F321F921E9B2}"/>
                </a:ext>
              </a:extLst>
            </p:cNvPr>
            <p:cNvSpPr txBox="1"/>
            <p:nvPr/>
          </p:nvSpPr>
          <p:spPr>
            <a:xfrm>
              <a:off x="660729" y="2185227"/>
              <a:ext cx="38855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研究的实践意义强调</a:t>
              </a:r>
            </a:p>
          </p:txBody>
        </p:sp>
        <p:sp>
          <p:nvSpPr>
            <p:cNvPr id="38" name="TextBox 37">
              <a:extLst>
                <a:ext uri="{FF2B5EF4-FFF2-40B4-BE49-F238E27FC236}">
                  <a16:creationId xmlns:a16="http://schemas.microsoft.com/office/drawing/2014/main" id="{706F4E75-D59C-4868-A62C-289E21CB4854}"/>
                </a:ext>
              </a:extLst>
            </p:cNvPr>
            <p:cNvSpPr txBox="1"/>
            <p:nvPr/>
          </p:nvSpPr>
          <p:spPr>
            <a:xfrm>
              <a:off x="660729" y="3733851"/>
              <a:ext cx="3876951"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t>提供了改善学生学习成绩的具体方法。</a:t>
              </a:r>
            </a:p>
          </p:txBody>
        </p:sp>
      </p:grpSp>
      <p:sp>
        <p:nvSpPr>
          <p:cNvPr id="40" name="Title 39"/>
          <p:cNvSpPr>
            <a:spLocks noGrp="1"/>
          </p:cNvSpPr>
          <p:nvPr>
            <p:ph type="title"/>
          </p:nvPr>
        </p:nvSpPr>
        <p:spPr/>
        <p:txBody>
          <a:bodyPr wrap="square">
            <a:normAutofit/>
          </a:bodyPr>
          <a:lstStyle/>
          <a:p>
            <a:pPr lvl="0"/>
            <a:r>
              <a:rPr lang="en-US"/>
              <a:t>实践的价值</a:t>
            </a:r>
          </a:p>
        </p:txBody>
      </p:sp>
    </p:spTree>
    <p:custDataLst>
      <p:tags r:id="rId1"/>
    </p:custDataLst>
    <p:extLst>
      <p:ext uri="{BB962C8B-B14F-4D97-AF65-F5344CB8AC3E}">
        <p14:creationId xmlns:p14="http://schemas.microsoft.com/office/powerpoint/2010/main" val="252135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AB9178-7D27-1E0E-04B5-0A8CEBA55DD4}"/>
              </a:ext>
            </a:extLst>
          </p:cNvPr>
          <p:cNvGrpSpPr/>
          <p:nvPr/>
        </p:nvGrpSpPr>
        <p:grpSpPr>
          <a:xfrm>
            <a:off x="675952" y="1115444"/>
            <a:ext cx="10840096" cy="5018656"/>
            <a:chOff x="675952" y="1115444"/>
            <a:chExt cx="10840096" cy="5018656"/>
          </a:xfrm>
        </p:grpSpPr>
        <p:sp>
          <p:nvSpPr>
            <p:cNvPr id="2" name="Rectangle 1">
              <a:extLst>
                <a:ext uri="{FF2B5EF4-FFF2-40B4-BE49-F238E27FC236}">
                  <a16:creationId xmlns:a16="http://schemas.microsoft.com/office/drawing/2014/main" id="{9ACC869B-6075-A0BF-8870-CC5DA5F03D0C}"/>
                </a:ext>
              </a:extLst>
            </p:cNvPr>
            <p:cNvSpPr/>
            <p:nvPr/>
          </p:nvSpPr>
          <p:spPr>
            <a:xfrm>
              <a:off x="2925027" y="1115444"/>
              <a:ext cx="6341947" cy="1126067"/>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应用广泛，积极影响</a:t>
              </a:r>
            </a:p>
          </p:txBody>
        </p:sp>
        <p:grpSp>
          <p:nvGrpSpPr>
            <p:cNvPr id="3" name="Group 2">
              <a:extLst>
                <a:ext uri="{FF2B5EF4-FFF2-40B4-BE49-F238E27FC236}">
                  <a16:creationId xmlns:a16="http://schemas.microsoft.com/office/drawing/2014/main" id="{14EA243F-67EB-DB0A-5DEB-EFCAC89BFAE9}"/>
                </a:ext>
              </a:extLst>
            </p:cNvPr>
            <p:cNvGrpSpPr/>
            <p:nvPr/>
          </p:nvGrpSpPr>
          <p:grpSpPr>
            <a:xfrm>
              <a:off x="675952" y="3134854"/>
              <a:ext cx="3157220" cy="2963272"/>
              <a:chOff x="660400" y="2534558"/>
              <a:chExt cx="3157220" cy="2963272"/>
            </a:xfrm>
          </p:grpSpPr>
          <p:grpSp>
            <p:nvGrpSpPr>
              <p:cNvPr id="4" name="Group 3">
                <a:extLst>
                  <a:ext uri="{FF2B5EF4-FFF2-40B4-BE49-F238E27FC236}">
                    <a16:creationId xmlns:a16="http://schemas.microsoft.com/office/drawing/2014/main" id="{6F003252-0FD5-4537-9340-27E0AC4908A7}"/>
                  </a:ext>
                </a:extLst>
              </p:cNvPr>
              <p:cNvGrpSpPr/>
              <p:nvPr/>
            </p:nvGrpSpPr>
            <p:grpSpPr>
              <a:xfrm>
                <a:off x="660400" y="2534558"/>
                <a:ext cx="3157220" cy="2963272"/>
                <a:chOff x="660400" y="2534558"/>
                <a:chExt cx="1905985" cy="2963272"/>
              </a:xfrm>
            </p:grpSpPr>
            <p:sp>
              <p:nvSpPr>
                <p:cNvPr id="6" name="Rectangle: Diagonal Corners Snipped 5">
                  <a:extLst>
                    <a:ext uri="{FF2B5EF4-FFF2-40B4-BE49-F238E27FC236}">
                      <a16:creationId xmlns:a16="http://schemas.microsoft.com/office/drawing/2014/main" id="{4CA0EE39-5CBF-496C-DB31-430105A1B406}"/>
                    </a:ext>
                  </a:extLst>
                </p:cNvPr>
                <p:cNvSpPr/>
                <p:nvPr/>
              </p:nvSpPr>
              <p:spPr>
                <a:xfrm>
                  <a:off x="660400" y="2534558"/>
                  <a:ext cx="1905985" cy="2963272"/>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sp>
              <p:nvSpPr>
                <p:cNvPr id="7" name="Rectangle 6">
                  <a:extLst>
                    <a:ext uri="{FF2B5EF4-FFF2-40B4-BE49-F238E27FC236}">
                      <a16:creationId xmlns:a16="http://schemas.microsoft.com/office/drawing/2014/main" id="{AE8BD196-06C9-E437-C808-C0F7E5837415}"/>
                    </a:ext>
                  </a:extLst>
                </p:cNvPr>
                <p:cNvSpPr/>
                <p:nvPr/>
              </p:nvSpPr>
              <p:spPr>
                <a:xfrm>
                  <a:off x="792733"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在医学领域的应用</a:t>
                  </a:r>
                </a:p>
              </p:txBody>
            </p:sp>
            <p:sp>
              <p:nvSpPr>
                <p:cNvPr id="8" name="Rectangle 7">
                  <a:extLst>
                    <a:ext uri="{FF2B5EF4-FFF2-40B4-BE49-F238E27FC236}">
                      <a16:creationId xmlns:a16="http://schemas.microsoft.com/office/drawing/2014/main" id="{C40AF866-CF09-1EB4-19B4-380A53BE7922}"/>
                    </a:ext>
                  </a:extLst>
                </p:cNvPr>
                <p:cNvSpPr/>
                <p:nvPr/>
              </p:nvSpPr>
              <p:spPr>
                <a:xfrm>
                  <a:off x="792734"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为新药研发提供新思路和方法</a:t>
                  </a:r>
                </a:p>
              </p:txBody>
            </p:sp>
          </p:grpSp>
          <p:sp>
            <p:nvSpPr>
              <p:cNvPr id="5" name="Freeform: Shape 4">
                <a:extLst>
                  <a:ext uri="{FF2B5EF4-FFF2-40B4-BE49-F238E27FC236}">
                    <a16:creationId xmlns:a16="http://schemas.microsoft.com/office/drawing/2014/main" id="{EE69A5F7-F48B-D066-5FB9-D6E0E05C0533}"/>
                  </a:ext>
                </a:extLst>
              </p:cNvPr>
              <p:cNvSpPr/>
              <p:nvPr/>
            </p:nvSpPr>
            <p:spPr>
              <a:xfrm>
                <a:off x="879607" y="4697627"/>
                <a:ext cx="282241" cy="343598"/>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9" name="Group 8">
              <a:extLst>
                <a:ext uri="{FF2B5EF4-FFF2-40B4-BE49-F238E27FC236}">
                  <a16:creationId xmlns:a16="http://schemas.microsoft.com/office/drawing/2014/main" id="{90966F84-F616-9D59-0EBB-4996AAD0A690}"/>
                </a:ext>
              </a:extLst>
            </p:cNvPr>
            <p:cNvGrpSpPr/>
            <p:nvPr/>
          </p:nvGrpSpPr>
          <p:grpSpPr>
            <a:xfrm>
              <a:off x="4517390" y="3170828"/>
              <a:ext cx="3157220" cy="2963272"/>
              <a:chOff x="4892500" y="3170828"/>
              <a:chExt cx="3157220" cy="2963272"/>
            </a:xfrm>
          </p:grpSpPr>
          <p:grpSp>
            <p:nvGrpSpPr>
              <p:cNvPr id="10" name="Group 9">
                <a:extLst>
                  <a:ext uri="{FF2B5EF4-FFF2-40B4-BE49-F238E27FC236}">
                    <a16:creationId xmlns:a16="http://schemas.microsoft.com/office/drawing/2014/main" id="{0093C9C3-4F00-BECF-B9D1-4EC0A11B4B4C}"/>
                  </a:ext>
                </a:extLst>
              </p:cNvPr>
              <p:cNvGrpSpPr/>
              <p:nvPr/>
            </p:nvGrpSpPr>
            <p:grpSpPr>
              <a:xfrm>
                <a:off x="4892500" y="3170828"/>
                <a:ext cx="3157220" cy="2963272"/>
                <a:chOff x="3541784" y="2534558"/>
                <a:chExt cx="1905985" cy="2963272"/>
              </a:xfrm>
            </p:grpSpPr>
            <p:sp>
              <p:nvSpPr>
                <p:cNvPr id="12" name="Rectangle: Diagonal Corners Snipped 11">
                  <a:extLst>
                    <a:ext uri="{FF2B5EF4-FFF2-40B4-BE49-F238E27FC236}">
                      <a16:creationId xmlns:a16="http://schemas.microsoft.com/office/drawing/2014/main" id="{2A0BCBCB-BDA6-3508-5376-9B9B4A90CD26}"/>
                    </a:ext>
                  </a:extLst>
                </p:cNvPr>
                <p:cNvSpPr/>
                <p:nvPr/>
              </p:nvSpPr>
              <p:spPr>
                <a:xfrm>
                  <a:off x="3541784" y="2534558"/>
                  <a:ext cx="1905985" cy="2963272"/>
                </a:xfrm>
                <a:prstGeom prst="snip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13" name="Rectangle 12">
                  <a:extLst>
                    <a:ext uri="{FF2B5EF4-FFF2-40B4-BE49-F238E27FC236}">
                      <a16:creationId xmlns:a16="http://schemas.microsoft.com/office/drawing/2014/main" id="{172DEE4E-1ACD-CD58-3336-73DD9043F384}"/>
                    </a:ext>
                  </a:extLst>
                </p:cNvPr>
                <p:cNvSpPr/>
                <p:nvPr/>
              </p:nvSpPr>
              <p:spPr>
                <a:xfrm>
                  <a:off x="3674117"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在教育领域的应用</a:t>
                  </a:r>
                </a:p>
              </p:txBody>
            </p:sp>
            <p:sp>
              <p:nvSpPr>
                <p:cNvPr id="14" name="Rectangle 13">
                  <a:extLst>
                    <a:ext uri="{FF2B5EF4-FFF2-40B4-BE49-F238E27FC236}">
                      <a16:creationId xmlns:a16="http://schemas.microsoft.com/office/drawing/2014/main" id="{E0A1BE05-843E-0923-DA94-68D2B9CBD1A1}"/>
                    </a:ext>
                  </a:extLst>
                </p:cNvPr>
                <p:cNvSpPr/>
                <p:nvPr/>
              </p:nvSpPr>
              <p:spPr>
                <a:xfrm>
                  <a:off x="3674118"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研究成果为教学方法改进提供新思路</a:t>
                  </a:r>
                </a:p>
              </p:txBody>
            </p:sp>
          </p:grpSp>
          <p:sp>
            <p:nvSpPr>
              <p:cNvPr id="11" name="Freeform: Shape 10">
                <a:extLst>
                  <a:ext uri="{FF2B5EF4-FFF2-40B4-BE49-F238E27FC236}">
                    <a16:creationId xmlns:a16="http://schemas.microsoft.com/office/drawing/2014/main" id="{DCDDAAE1-211C-9474-3D0B-8A95E59BA5DC}"/>
                  </a:ext>
                </a:extLst>
              </p:cNvPr>
              <p:cNvSpPr/>
              <p:nvPr/>
            </p:nvSpPr>
            <p:spPr>
              <a:xfrm>
                <a:off x="5156566" y="5297537"/>
                <a:ext cx="325221" cy="343984"/>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15" name="Group 14">
              <a:extLst>
                <a:ext uri="{FF2B5EF4-FFF2-40B4-BE49-F238E27FC236}">
                  <a16:creationId xmlns:a16="http://schemas.microsoft.com/office/drawing/2014/main" id="{1F42F649-4C89-BF07-291A-AF868E114F6A}"/>
                </a:ext>
              </a:extLst>
            </p:cNvPr>
            <p:cNvGrpSpPr/>
            <p:nvPr/>
          </p:nvGrpSpPr>
          <p:grpSpPr>
            <a:xfrm>
              <a:off x="8358827" y="3170828"/>
              <a:ext cx="3157221" cy="2927298"/>
              <a:chOff x="8232699" y="3170828"/>
              <a:chExt cx="3157221" cy="2927298"/>
            </a:xfrm>
          </p:grpSpPr>
          <p:grpSp>
            <p:nvGrpSpPr>
              <p:cNvPr id="16" name="Group 15">
                <a:extLst>
                  <a:ext uri="{FF2B5EF4-FFF2-40B4-BE49-F238E27FC236}">
                    <a16:creationId xmlns:a16="http://schemas.microsoft.com/office/drawing/2014/main" id="{ADE5C8D8-4CC3-F6A9-85D2-0E89D15FE0CD}"/>
                  </a:ext>
                </a:extLst>
              </p:cNvPr>
              <p:cNvGrpSpPr/>
              <p:nvPr/>
            </p:nvGrpSpPr>
            <p:grpSpPr>
              <a:xfrm>
                <a:off x="8232699" y="3170828"/>
                <a:ext cx="3157221" cy="2927298"/>
                <a:chOff x="5783089" y="2534558"/>
                <a:chExt cx="2264627" cy="3599542"/>
              </a:xfrm>
            </p:grpSpPr>
            <p:sp>
              <p:nvSpPr>
                <p:cNvPr id="18" name="Rectangle: Diagonal Corners Snipped 17">
                  <a:extLst>
                    <a:ext uri="{FF2B5EF4-FFF2-40B4-BE49-F238E27FC236}">
                      <a16:creationId xmlns:a16="http://schemas.microsoft.com/office/drawing/2014/main" id="{DC851B74-FC3F-A652-2CE8-937F10A2BB0B}"/>
                    </a:ext>
                  </a:extLst>
                </p:cNvPr>
                <p:cNvSpPr/>
                <p:nvPr/>
              </p:nvSpPr>
              <p:spPr>
                <a:xfrm>
                  <a:off x="5783089" y="2534558"/>
                  <a:ext cx="2264627" cy="3599542"/>
                </a:xfrm>
                <a:prstGeom prst="snip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19" name="Rectangle 18">
                  <a:extLst>
                    <a:ext uri="{FF2B5EF4-FFF2-40B4-BE49-F238E27FC236}">
                      <a16:creationId xmlns:a16="http://schemas.microsoft.com/office/drawing/2014/main" id="{CE64FC87-A1A6-C818-7B1B-0FED6198D35E}"/>
                    </a:ext>
                  </a:extLst>
                </p:cNvPr>
                <p:cNvSpPr/>
                <p:nvPr/>
              </p:nvSpPr>
              <p:spPr>
                <a:xfrm>
                  <a:off x="5915421" y="2783390"/>
                  <a:ext cx="177404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在环保领域的应用</a:t>
                  </a:r>
                </a:p>
              </p:txBody>
            </p:sp>
            <p:sp>
              <p:nvSpPr>
                <p:cNvPr id="20" name="Rectangle 19">
                  <a:extLst>
                    <a:ext uri="{FF2B5EF4-FFF2-40B4-BE49-F238E27FC236}">
                      <a16:creationId xmlns:a16="http://schemas.microsoft.com/office/drawing/2014/main" id="{11D809CC-5686-9D55-12EA-DD1FE199E894}"/>
                    </a:ext>
                  </a:extLst>
                </p:cNvPr>
                <p:cNvSpPr/>
                <p:nvPr/>
              </p:nvSpPr>
              <p:spPr>
                <a:xfrm>
                  <a:off x="5915422" y="3309277"/>
                  <a:ext cx="1920602" cy="517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研究成果为环保技术改进提供新思路</a:t>
                  </a:r>
                </a:p>
              </p:txBody>
            </p:sp>
          </p:grpSp>
          <p:sp>
            <p:nvSpPr>
              <p:cNvPr id="17" name="Freeform: Shape 16">
                <a:extLst>
                  <a:ext uri="{FF2B5EF4-FFF2-40B4-BE49-F238E27FC236}">
                    <a16:creationId xmlns:a16="http://schemas.microsoft.com/office/drawing/2014/main" id="{6720125D-E248-6BFE-915C-60BDFE7D4C86}"/>
                  </a:ext>
                </a:extLst>
              </p:cNvPr>
              <p:cNvSpPr/>
              <p:nvPr/>
            </p:nvSpPr>
            <p:spPr>
              <a:xfrm>
                <a:off x="8569967" y="5378842"/>
                <a:ext cx="350239" cy="262679"/>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sp>
        <p:nvSpPr>
          <p:cNvPr id="24" name="Title 23"/>
          <p:cNvSpPr>
            <a:spLocks noGrp="1"/>
          </p:cNvSpPr>
          <p:nvPr>
            <p:ph type="title"/>
          </p:nvPr>
        </p:nvSpPr>
        <p:spPr/>
        <p:txBody>
          <a:bodyPr wrap="square">
            <a:normAutofit/>
          </a:bodyPr>
          <a:lstStyle/>
          <a:p>
            <a:pPr lvl="0"/>
            <a:r>
              <a:rPr lang="en-US"/>
              <a:t>实践意义和应用</a:t>
            </a:r>
          </a:p>
        </p:txBody>
      </p:sp>
    </p:spTree>
    <p:custDataLst>
      <p:tags r:id="rId1"/>
    </p:custDataLst>
    <p:extLst>
      <p:ext uri="{BB962C8B-B14F-4D97-AF65-F5344CB8AC3E}">
        <p14:creationId xmlns:p14="http://schemas.microsoft.com/office/powerpoint/2010/main" val="234893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07.</a:t>
            </a:r>
            <a:r>
              <a:rPr lang="zh-CN" altLang="en-US" dirty="0"/>
              <a:t>总结</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183948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4F4CCA-FB43-0E26-0B1D-527851AF917D}"/>
              </a:ext>
            </a:extLst>
          </p:cNvPr>
          <p:cNvGrpSpPr/>
          <p:nvPr/>
        </p:nvGrpSpPr>
        <p:grpSpPr>
          <a:xfrm>
            <a:off x="660400" y="1833789"/>
            <a:ext cx="10845800" cy="3609068"/>
            <a:chOff x="660400" y="1833789"/>
            <a:chExt cx="10845800" cy="3609068"/>
          </a:xfrm>
        </p:grpSpPr>
        <p:sp>
          <p:nvSpPr>
            <p:cNvPr id="3" name="TextBox 2">
              <a:extLst>
                <a:ext uri="{FF2B5EF4-FFF2-40B4-BE49-F238E27FC236}">
                  <a16:creationId xmlns:a16="http://schemas.microsoft.com/office/drawing/2014/main" id="{3F4B000E-DAB8-7786-0920-33EC9F5FE92B}"/>
                </a:ext>
              </a:extLst>
            </p:cNvPr>
            <p:cNvSpPr txBox="1"/>
            <p:nvPr/>
          </p:nvSpPr>
          <p:spPr>
            <a:xfrm>
              <a:off x="660400" y="2295585"/>
              <a:ext cx="2749550" cy="83099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相关领域研究的新思路</a:t>
              </a:r>
            </a:p>
          </p:txBody>
        </p:sp>
        <p:sp>
          <p:nvSpPr>
            <p:cNvPr id="4" name="Rectangle 3">
              <a:extLst>
                <a:ext uri="{FF2B5EF4-FFF2-40B4-BE49-F238E27FC236}">
                  <a16:creationId xmlns:a16="http://schemas.microsoft.com/office/drawing/2014/main" id="{BAABD294-B652-A2AA-6C8C-28D16DABEB5B}"/>
                </a:ext>
              </a:extLst>
            </p:cNvPr>
            <p:cNvSpPr/>
            <p:nvPr/>
          </p:nvSpPr>
          <p:spPr>
            <a:xfrm>
              <a:off x="660400" y="4377829"/>
              <a:ext cx="3302000"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200" dirty="0" err="1">
                  <a:solidFill>
                    <a:schemeClr val="tx1">
                      <a:alpha val="60000"/>
                    </a:schemeClr>
                  </a:solidFill>
                  <a:effectLst/>
                </a:rPr>
                <a:t>介绍了为相关领域研究提供的新思路的重要性和应用价值。</a:t>
              </a:r>
            </a:p>
          </p:txBody>
        </p:sp>
        <p:sp>
          <p:nvSpPr>
            <p:cNvPr id="5" name="Rectangle: Diagonal Corners Snipped 4">
              <a:extLst>
                <a:ext uri="{FF2B5EF4-FFF2-40B4-BE49-F238E27FC236}">
                  <a16:creationId xmlns:a16="http://schemas.microsoft.com/office/drawing/2014/main" id="{A0F10A7B-0947-71B0-67A9-1878C99AD043}"/>
                </a:ext>
              </a:extLst>
            </p:cNvPr>
            <p:cNvSpPr/>
            <p:nvPr/>
          </p:nvSpPr>
          <p:spPr>
            <a:xfrm>
              <a:off x="4597576" y="1833789"/>
              <a:ext cx="2171524" cy="3609068"/>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6" name="Rectangle: Diagonal Corners Snipped 5">
              <a:extLst>
                <a:ext uri="{FF2B5EF4-FFF2-40B4-BE49-F238E27FC236}">
                  <a16:creationId xmlns:a16="http://schemas.microsoft.com/office/drawing/2014/main" id="{E27172EA-2671-D425-C46A-5E652F2C62F6}"/>
                </a:ext>
              </a:extLst>
            </p:cNvPr>
            <p:cNvSpPr/>
            <p:nvPr/>
          </p:nvSpPr>
          <p:spPr>
            <a:xfrm>
              <a:off x="6966126" y="1833789"/>
              <a:ext cx="2171524" cy="3609068"/>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7" name="Rectangle: Diagonal Corners Snipped 6">
              <a:extLst>
                <a:ext uri="{FF2B5EF4-FFF2-40B4-BE49-F238E27FC236}">
                  <a16:creationId xmlns:a16="http://schemas.microsoft.com/office/drawing/2014/main" id="{E0C2B346-422D-CFB1-06F5-757B89154EE4}"/>
                </a:ext>
              </a:extLst>
            </p:cNvPr>
            <p:cNvSpPr/>
            <p:nvPr/>
          </p:nvSpPr>
          <p:spPr>
            <a:xfrm>
              <a:off x="9334676" y="1833789"/>
              <a:ext cx="2171524" cy="3609068"/>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Rectangle 7">
              <a:extLst>
                <a:ext uri="{FF2B5EF4-FFF2-40B4-BE49-F238E27FC236}">
                  <a16:creationId xmlns:a16="http://schemas.microsoft.com/office/drawing/2014/main" id="{A50F2360-D5D8-707F-19B8-D18968BCDA72}"/>
                </a:ext>
              </a:extLst>
            </p:cNvPr>
            <p:cNvSpPr/>
            <p:nvPr/>
          </p:nvSpPr>
          <p:spPr>
            <a:xfrm>
              <a:off x="47483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多元学科融合研究</a:t>
              </a:r>
            </a:p>
          </p:txBody>
        </p:sp>
        <p:sp>
          <p:nvSpPr>
            <p:cNvPr id="9" name="Rectangle 8">
              <a:extLst>
                <a:ext uri="{FF2B5EF4-FFF2-40B4-BE49-F238E27FC236}">
                  <a16:creationId xmlns:a16="http://schemas.microsoft.com/office/drawing/2014/main" id="{B2F6E37F-84D3-3577-532F-FE05CBAD3481}"/>
                </a:ext>
              </a:extLst>
            </p:cNvPr>
            <p:cNvSpPr/>
            <p:nvPr/>
          </p:nvSpPr>
          <p:spPr>
            <a:xfrm>
              <a:off x="47483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整合不同学科的理论和方法</a:t>
              </a:r>
            </a:p>
          </p:txBody>
        </p:sp>
        <p:sp>
          <p:nvSpPr>
            <p:cNvPr id="10" name="Freeform: Shape 9">
              <a:extLst>
                <a:ext uri="{FF2B5EF4-FFF2-40B4-BE49-F238E27FC236}">
                  <a16:creationId xmlns:a16="http://schemas.microsoft.com/office/drawing/2014/main" id="{7EA4A4E3-0865-5811-FD12-3BF773FD7AA2}"/>
                </a:ext>
              </a:extLst>
            </p:cNvPr>
            <p:cNvSpPr/>
            <p:nvPr/>
          </p:nvSpPr>
          <p:spPr>
            <a:xfrm>
              <a:off x="4853386" y="4868050"/>
              <a:ext cx="310972" cy="378575"/>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Rectangle 10">
              <a:extLst>
                <a:ext uri="{FF2B5EF4-FFF2-40B4-BE49-F238E27FC236}">
                  <a16:creationId xmlns:a16="http://schemas.microsoft.com/office/drawing/2014/main" id="{2917AA8A-1924-9CDC-15D3-EF502E39DE49}"/>
                </a:ext>
              </a:extLst>
            </p:cNvPr>
            <p:cNvSpPr/>
            <p:nvPr/>
          </p:nvSpPr>
          <p:spPr>
            <a:xfrm>
              <a:off x="711689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跨文化研究</a:t>
              </a:r>
            </a:p>
          </p:txBody>
        </p:sp>
        <p:sp>
          <p:nvSpPr>
            <p:cNvPr id="12" name="Rectangle 11">
              <a:extLst>
                <a:ext uri="{FF2B5EF4-FFF2-40B4-BE49-F238E27FC236}">
                  <a16:creationId xmlns:a16="http://schemas.microsoft.com/office/drawing/2014/main" id="{FE1809B5-0382-3912-1076-5BCDAF516225}"/>
                </a:ext>
              </a:extLst>
            </p:cNvPr>
            <p:cNvSpPr/>
            <p:nvPr/>
          </p:nvSpPr>
          <p:spPr>
            <a:xfrm>
              <a:off x="711689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比较不同文化背景下的研究成果</a:t>
              </a:r>
            </a:p>
          </p:txBody>
        </p:sp>
        <p:sp>
          <p:nvSpPr>
            <p:cNvPr id="13" name="Rectangle 12">
              <a:extLst>
                <a:ext uri="{FF2B5EF4-FFF2-40B4-BE49-F238E27FC236}">
                  <a16:creationId xmlns:a16="http://schemas.microsoft.com/office/drawing/2014/main" id="{8A77C29A-6052-B0F3-64A7-6803D31E673D}"/>
                </a:ext>
              </a:extLst>
            </p:cNvPr>
            <p:cNvSpPr/>
            <p:nvPr/>
          </p:nvSpPr>
          <p:spPr>
            <a:xfrm>
              <a:off x="94854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前沿科技应用</a:t>
              </a:r>
            </a:p>
          </p:txBody>
        </p:sp>
        <p:sp>
          <p:nvSpPr>
            <p:cNvPr id="14" name="Rectangle 13">
              <a:extLst>
                <a:ext uri="{FF2B5EF4-FFF2-40B4-BE49-F238E27FC236}">
                  <a16:creationId xmlns:a16="http://schemas.microsoft.com/office/drawing/2014/main" id="{E764762F-8078-4D10-EB01-BFF6A944FBAD}"/>
                </a:ext>
              </a:extLst>
            </p:cNvPr>
            <p:cNvSpPr/>
            <p:nvPr/>
          </p:nvSpPr>
          <p:spPr>
            <a:xfrm>
              <a:off x="94854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应用最新科技手段推动研究进展</a:t>
              </a:r>
            </a:p>
          </p:txBody>
        </p:sp>
        <p:sp>
          <p:nvSpPr>
            <p:cNvPr id="15" name="Freeform: Shape 14">
              <a:extLst>
                <a:ext uri="{FF2B5EF4-FFF2-40B4-BE49-F238E27FC236}">
                  <a16:creationId xmlns:a16="http://schemas.microsoft.com/office/drawing/2014/main" id="{8FBC17FB-7157-857A-ECF8-7461571B6786}"/>
                </a:ext>
              </a:extLst>
            </p:cNvPr>
            <p:cNvSpPr/>
            <p:nvPr/>
          </p:nvSpPr>
          <p:spPr>
            <a:xfrm>
              <a:off x="7210956" y="4868050"/>
              <a:ext cx="357926" cy="378575"/>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Freeform: Shape 15">
              <a:extLst>
                <a:ext uri="{FF2B5EF4-FFF2-40B4-BE49-F238E27FC236}">
                  <a16:creationId xmlns:a16="http://schemas.microsoft.com/office/drawing/2014/main" id="{2061731B-9B5F-D949-A0D1-D7B20BC41644}"/>
                </a:ext>
              </a:extLst>
            </p:cNvPr>
            <p:cNvSpPr/>
            <p:nvPr/>
          </p:nvSpPr>
          <p:spPr>
            <a:xfrm>
              <a:off x="9590486" y="4915930"/>
              <a:ext cx="377087" cy="28281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 name="Title 17"/>
          <p:cNvSpPr>
            <a:spLocks noGrp="1"/>
          </p:cNvSpPr>
          <p:nvPr>
            <p:ph type="title"/>
          </p:nvPr>
        </p:nvSpPr>
        <p:spPr/>
        <p:txBody>
          <a:bodyPr wrap="square">
            <a:normAutofit/>
          </a:bodyPr>
          <a:lstStyle/>
          <a:p>
            <a:pPr lvl="0"/>
            <a:r>
              <a:rPr lang="en-US"/>
              <a:t>新思路展示</a:t>
            </a:r>
          </a:p>
        </p:txBody>
      </p:sp>
    </p:spTree>
    <p:custDataLst>
      <p:tags r:id="rId1"/>
    </p:custDataLst>
    <p:extLst>
      <p:ext uri="{BB962C8B-B14F-4D97-AF65-F5344CB8AC3E}">
        <p14:creationId xmlns:p14="http://schemas.microsoft.com/office/powerpoint/2010/main" val="2650585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12191999" cy="6857998"/>
            <a:chOff x="0" y="0"/>
            <a:chExt cx="12191999" cy="6857998"/>
          </a:xfrm>
        </p:grpSpPr>
        <p:sp>
          <p:nvSpPr>
            <p:cNvPr id="49" name="TextBox 48">
              <a:extLst>
                <a:ext uri="{FF2B5EF4-FFF2-40B4-BE49-F238E27FC236}">
                  <a16:creationId xmlns:a16="http://schemas.microsoft.com/office/drawing/2014/main" id="{DD44FABF-68AD-4949-ACEC-E82019146B8E}"/>
                </a:ext>
              </a:extLst>
            </p:cNvPr>
            <p:cNvSpPr txBox="1"/>
            <p:nvPr/>
          </p:nvSpPr>
          <p:spPr>
            <a:xfrm>
              <a:off x="660400" y="1046843"/>
              <a:ext cx="461010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相关领域研究的新方法</a:t>
              </a:r>
            </a:p>
          </p:txBody>
        </p:sp>
        <p:sp>
          <p:nvSpPr>
            <p:cNvPr id="38" name="TextBox 37">
              <a:extLst>
                <a:ext uri="{FF2B5EF4-FFF2-40B4-BE49-F238E27FC236}">
                  <a16:creationId xmlns:a16="http://schemas.microsoft.com/office/drawing/2014/main" id="{B3BF4DF2-2429-4E75-870B-C0E28B618041}"/>
                </a:ext>
              </a:extLst>
            </p:cNvPr>
            <p:cNvSpPr txBox="1"/>
            <p:nvPr/>
          </p:nvSpPr>
          <p:spPr>
            <a:xfrm>
              <a:off x="6807387" y="1129140"/>
              <a:ext cx="4724213" cy="516423"/>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介绍了为相关领域研究提供的创新方法和技术，以提高研究效果和准确度。</a:t>
              </a:r>
            </a:p>
          </p:txBody>
        </p:sp>
        <p:sp>
          <p:nvSpPr>
            <p:cNvPr id="35" name="Rectangle: Rounded Corners 34">
              <a:extLst>
                <a:ext uri="{FF2B5EF4-FFF2-40B4-BE49-F238E27FC236}">
                  <a16:creationId xmlns:a16="http://schemas.microsoft.com/office/drawing/2014/main" id="{3DF7B392-D87F-4374-B445-84041F515F67}"/>
                </a:ext>
              </a:extLst>
            </p:cNvPr>
            <p:cNvSpPr/>
            <p:nvPr/>
          </p:nvSpPr>
          <p:spPr>
            <a:xfrm>
              <a:off x="660400"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6" name="Freeform: Shape 35">
              <a:extLst>
                <a:ext uri="{FF2B5EF4-FFF2-40B4-BE49-F238E27FC236}">
                  <a16:creationId xmlns:a16="http://schemas.microsoft.com/office/drawing/2014/main" id="{2A6300A4-FA94-4001-A5BF-6685ED5627D3}"/>
                </a:ext>
              </a:extLst>
            </p:cNvPr>
            <p:cNvSpPr/>
            <p:nvPr/>
          </p:nvSpPr>
          <p:spPr>
            <a:xfrm>
              <a:off x="666750"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39" name="TextBox 38">
              <a:extLst>
                <a:ext uri="{FF2B5EF4-FFF2-40B4-BE49-F238E27FC236}">
                  <a16:creationId xmlns:a16="http://schemas.microsoft.com/office/drawing/2014/main" id="{8707F816-9ADE-4E92-88BE-23D76D2B0A9C}"/>
                </a:ext>
              </a:extLst>
            </p:cNvPr>
            <p:cNvSpPr txBox="1"/>
            <p:nvPr/>
          </p:nvSpPr>
          <p:spPr>
            <a:xfrm>
              <a:off x="1350197"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数据分析方法</a:t>
              </a:r>
            </a:p>
          </p:txBody>
        </p:sp>
        <p:sp>
          <p:nvSpPr>
            <p:cNvPr id="26" name="Rectangle: Rounded Corners 25">
              <a:extLst>
                <a:ext uri="{FF2B5EF4-FFF2-40B4-BE49-F238E27FC236}">
                  <a16:creationId xmlns:a16="http://schemas.microsoft.com/office/drawing/2014/main" id="{5E5E5A78-7C03-49B9-A964-40DCEE4248B8}"/>
                </a:ext>
              </a:extLst>
            </p:cNvPr>
            <p:cNvSpPr/>
            <p:nvPr/>
          </p:nvSpPr>
          <p:spPr>
            <a:xfrm>
              <a:off x="4359307"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27" name="Freeform: Shape 26">
              <a:extLst>
                <a:ext uri="{FF2B5EF4-FFF2-40B4-BE49-F238E27FC236}">
                  <a16:creationId xmlns:a16="http://schemas.microsoft.com/office/drawing/2014/main" id="{3403B1EC-AB0B-4C42-85CD-F8C5F68168E3}"/>
                </a:ext>
              </a:extLst>
            </p:cNvPr>
            <p:cNvSpPr/>
            <p:nvPr/>
          </p:nvSpPr>
          <p:spPr>
            <a:xfrm>
              <a:off x="4365657"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28" name="TextBox 27">
              <a:extLst>
                <a:ext uri="{FF2B5EF4-FFF2-40B4-BE49-F238E27FC236}">
                  <a16:creationId xmlns:a16="http://schemas.microsoft.com/office/drawing/2014/main" id="{BF9FEF16-D675-4FCB-A817-34B0252609FB}"/>
                </a:ext>
              </a:extLst>
            </p:cNvPr>
            <p:cNvSpPr txBox="1"/>
            <p:nvPr/>
          </p:nvSpPr>
          <p:spPr>
            <a:xfrm>
              <a:off x="5049104"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实地调研方法</a:t>
              </a:r>
            </a:p>
          </p:txBody>
        </p:sp>
        <p:sp>
          <p:nvSpPr>
            <p:cNvPr id="29" name="Rectangle: Rounded Corners 28">
              <a:extLst>
                <a:ext uri="{FF2B5EF4-FFF2-40B4-BE49-F238E27FC236}">
                  <a16:creationId xmlns:a16="http://schemas.microsoft.com/office/drawing/2014/main" id="{EB8645A5-C614-4146-A6F2-697E6EEB53F3}"/>
                </a:ext>
              </a:extLst>
            </p:cNvPr>
            <p:cNvSpPr/>
            <p:nvPr/>
          </p:nvSpPr>
          <p:spPr>
            <a:xfrm>
              <a:off x="8061325"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0" name="Freeform: Shape 29">
              <a:extLst>
                <a:ext uri="{FF2B5EF4-FFF2-40B4-BE49-F238E27FC236}">
                  <a16:creationId xmlns:a16="http://schemas.microsoft.com/office/drawing/2014/main" id="{62801EC5-A1B5-4ABC-B949-69769690D098}"/>
                </a:ext>
              </a:extLst>
            </p:cNvPr>
            <p:cNvSpPr/>
            <p:nvPr/>
          </p:nvSpPr>
          <p:spPr>
            <a:xfrm>
              <a:off x="8067675"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31" name="TextBox 30">
              <a:extLst>
                <a:ext uri="{FF2B5EF4-FFF2-40B4-BE49-F238E27FC236}">
                  <a16:creationId xmlns:a16="http://schemas.microsoft.com/office/drawing/2014/main" id="{53590BCA-42B9-47DE-95F0-8C8284FE5D7B}"/>
                </a:ext>
              </a:extLst>
            </p:cNvPr>
            <p:cNvSpPr txBox="1"/>
            <p:nvPr/>
          </p:nvSpPr>
          <p:spPr>
            <a:xfrm>
              <a:off x="8751122"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模拟实验方法</a:t>
              </a:r>
            </a:p>
          </p:txBody>
        </p:sp>
        <p:sp>
          <p:nvSpPr>
            <p:cNvPr id="32" name="Rectangle: Rounded Corners 31">
              <a:extLst>
                <a:ext uri="{FF2B5EF4-FFF2-40B4-BE49-F238E27FC236}">
                  <a16:creationId xmlns:a16="http://schemas.microsoft.com/office/drawing/2014/main" id="{811FC654-BD24-448C-B5ED-EFF980299090}"/>
                </a:ext>
              </a:extLst>
            </p:cNvPr>
            <p:cNvSpPr/>
            <p:nvPr/>
          </p:nvSpPr>
          <p:spPr>
            <a:xfrm>
              <a:off x="682558" y="3528059"/>
              <a:ext cx="3422717"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8" name="Rectangle: Rounded Corners 57">
              <a:extLst>
                <a:ext uri="{FF2B5EF4-FFF2-40B4-BE49-F238E27FC236}">
                  <a16:creationId xmlns:a16="http://schemas.microsoft.com/office/drawing/2014/main" id="{4E1B2C50-65AB-4B10-B5B7-2A7C11B9E454}"/>
                </a:ext>
              </a:extLst>
            </p:cNvPr>
            <p:cNvSpPr/>
            <p:nvPr/>
          </p:nvSpPr>
          <p:spPr>
            <a:xfrm>
              <a:off x="4365657"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9" name="Rectangle: Rounded Corners 58">
              <a:extLst>
                <a:ext uri="{FF2B5EF4-FFF2-40B4-BE49-F238E27FC236}">
                  <a16:creationId xmlns:a16="http://schemas.microsoft.com/office/drawing/2014/main" id="{C31BFE4B-12D2-4181-AE9F-2C8408369524}"/>
                </a:ext>
              </a:extLst>
            </p:cNvPr>
            <p:cNvSpPr/>
            <p:nvPr/>
          </p:nvSpPr>
          <p:spPr>
            <a:xfrm>
              <a:off x="8061324"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60" name="TextBox 59">
              <a:extLst>
                <a:ext uri="{FF2B5EF4-FFF2-40B4-BE49-F238E27FC236}">
                  <a16:creationId xmlns:a16="http://schemas.microsoft.com/office/drawing/2014/main" id="{976888D0-0453-406F-B68D-B90D52C6FD35}"/>
                </a:ext>
              </a:extLst>
            </p:cNvPr>
            <p:cNvSpPr txBox="1"/>
            <p:nvPr/>
          </p:nvSpPr>
          <p:spPr>
            <a:xfrm>
              <a:off x="939800"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利用机器学习和数据挖掘技术</a:t>
              </a:r>
            </a:p>
          </p:txBody>
        </p:sp>
        <p:sp>
          <p:nvSpPr>
            <p:cNvPr id="61" name="TextBox 60">
              <a:extLst>
                <a:ext uri="{FF2B5EF4-FFF2-40B4-BE49-F238E27FC236}">
                  <a16:creationId xmlns:a16="http://schemas.microsoft.com/office/drawing/2014/main" id="{230BD1D3-990C-4C18-B056-EDF717EB0C80}"/>
                </a:ext>
              </a:extLst>
            </p:cNvPr>
            <p:cNvSpPr txBox="1"/>
            <p:nvPr/>
          </p:nvSpPr>
          <p:spPr>
            <a:xfrm>
              <a:off x="4647023"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结合问卷调查和访谈技巧</a:t>
              </a:r>
            </a:p>
          </p:txBody>
        </p:sp>
        <p:sp>
          <p:nvSpPr>
            <p:cNvPr id="62" name="TextBox 61">
              <a:extLst>
                <a:ext uri="{FF2B5EF4-FFF2-40B4-BE49-F238E27FC236}">
                  <a16:creationId xmlns:a16="http://schemas.microsoft.com/office/drawing/2014/main" id="{9B1DBBF3-27BF-4163-B8EB-E8333BB90B41}"/>
                </a:ext>
              </a:extLst>
            </p:cNvPr>
            <p:cNvSpPr txBox="1"/>
            <p:nvPr/>
          </p:nvSpPr>
          <p:spPr>
            <a:xfrm>
              <a:off x="8340725"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通过虚拟实验平台进行实验</a:t>
              </a:r>
            </a:p>
          </p:txBody>
        </p:sp>
        <p:grpSp>
          <p:nvGrpSpPr>
            <p:cNvPr id="68" name="Group 67">
              <a:extLst>
                <a:ext uri="{FF2B5EF4-FFF2-40B4-BE49-F238E27FC236}">
                  <a16:creationId xmlns:a16="http://schemas.microsoft.com/office/drawing/2014/main" id="{95958F05-D1C1-45FA-B758-FE1DB5BB97B8}"/>
                </a:ext>
              </a:extLst>
            </p:cNvPr>
            <p:cNvGrpSpPr/>
            <p:nvPr/>
          </p:nvGrpSpPr>
          <p:grpSpPr>
            <a:xfrm rot="10800000">
              <a:off x="0" y="0"/>
              <a:ext cx="12191999" cy="6857998"/>
              <a:chOff x="0" y="1"/>
              <a:chExt cx="12191999" cy="6857998"/>
            </a:xfrm>
            <a:solidFill>
              <a:schemeClr val="tx1">
                <a:lumMod val="50000"/>
                <a:lumOff val="50000"/>
                <a:alpha val="5000"/>
              </a:schemeClr>
            </a:solidFill>
          </p:grpSpPr>
          <p:sp>
            <p:nvSpPr>
              <p:cNvPr id="69" name="Freeform: Shape 68">
                <a:extLst>
                  <a:ext uri="{FF2B5EF4-FFF2-40B4-BE49-F238E27FC236}">
                    <a16:creationId xmlns:a16="http://schemas.microsoft.com/office/drawing/2014/main" id="{0247ED10-2D9A-48BE-B785-6F246038B0F0}"/>
                  </a:ext>
                </a:extLst>
              </p:cNvPr>
              <p:cNvSpPr/>
              <p:nvPr/>
            </p:nvSpPr>
            <p:spPr>
              <a:xfrm>
                <a:off x="0" y="1"/>
                <a:ext cx="1893934" cy="1442594"/>
              </a:xfrm>
              <a:custGeom>
                <a:avLst/>
                <a:gdLst>
                  <a:gd name="connsiteX0" fmla="*/ 0 w 3019012"/>
                  <a:gd name="connsiteY0" fmla="*/ 0 h 2299557"/>
                  <a:gd name="connsiteX1" fmla="*/ 1524000 w 3019012"/>
                  <a:gd name="connsiteY1" fmla="*/ 0 h 2299557"/>
                  <a:gd name="connsiteX2" fmla="*/ 2852420 w 3019012"/>
                  <a:gd name="connsiteY2" fmla="*/ 1328420 h 2299557"/>
                  <a:gd name="connsiteX3" fmla="*/ 2852420 w 3019012"/>
                  <a:gd name="connsiteY3" fmla="*/ 2132965 h 2299557"/>
                  <a:gd name="connsiteX4" fmla="*/ 2852420 w 3019012"/>
                  <a:gd name="connsiteY4" fmla="*/ 2132965 h 2299557"/>
                  <a:gd name="connsiteX5" fmla="*/ 2047875 w 3019012"/>
                  <a:gd name="connsiteY5" fmla="*/ 2132965 h 2299557"/>
                  <a:gd name="connsiteX6" fmla="*/ 0 w 3019012"/>
                  <a:gd name="connsiteY6" fmla="*/ 85090 h 2299557"/>
                  <a:gd name="connsiteX7" fmla="*/ 0 w 3019012"/>
                  <a:gd name="connsiteY7" fmla="*/ 0 h 2299557"/>
                  <a:gd name="connsiteX8" fmla="*/ 0 w 3019012"/>
                  <a:gd name="connsiteY8" fmla="*/ 0 h 229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012" h="2299557">
                    <a:moveTo>
                      <a:pt x="0" y="0"/>
                    </a:moveTo>
                    <a:lnTo>
                      <a:pt x="1524000" y="0"/>
                    </a:lnTo>
                    <a:lnTo>
                      <a:pt x="2852420" y="1328420"/>
                    </a:lnTo>
                    <a:cubicBezTo>
                      <a:pt x="3074543" y="1550543"/>
                      <a:pt x="3074543" y="1910715"/>
                      <a:pt x="2852420" y="2132965"/>
                    </a:cubicBezTo>
                    <a:lnTo>
                      <a:pt x="2852420" y="2132965"/>
                    </a:lnTo>
                    <a:cubicBezTo>
                      <a:pt x="2630297" y="2355088"/>
                      <a:pt x="2270125" y="2355088"/>
                      <a:pt x="2047875" y="2132965"/>
                    </a:cubicBezTo>
                    <a:lnTo>
                      <a:pt x="0" y="85090"/>
                    </a:lnTo>
                    <a:lnTo>
                      <a:pt x="0" y="0"/>
                    </a:lnTo>
                    <a:lnTo>
                      <a:pt x="0" y="0"/>
                    </a:lnTo>
                    <a:close/>
                  </a:path>
                </a:pathLst>
              </a:custGeom>
              <a:grpFill/>
              <a:ln w="12700" cap="flat">
                <a:noFill/>
                <a:prstDash val="solid"/>
                <a:miter/>
              </a:ln>
            </p:spPr>
            <p:txBody>
              <a:bodyPr rtlCol="0" anchor="ctr"/>
              <a:lstStyle/>
              <a:p>
                <a:endParaRPr lang="zh-CN" altLang="en-US" dirty="0"/>
              </a:p>
            </p:txBody>
          </p:sp>
          <p:sp>
            <p:nvSpPr>
              <p:cNvPr id="70" name="Freeform: Shape 69">
                <a:extLst>
                  <a:ext uri="{FF2B5EF4-FFF2-40B4-BE49-F238E27FC236}">
                    <a16:creationId xmlns:a16="http://schemas.microsoft.com/office/drawing/2014/main" id="{0CEEB173-0266-4B0D-969B-7A1AE6518978}"/>
                  </a:ext>
                </a:extLst>
              </p:cNvPr>
              <p:cNvSpPr/>
              <p:nvPr/>
            </p:nvSpPr>
            <p:spPr>
              <a:xfrm>
                <a:off x="10501630" y="5690361"/>
                <a:ext cx="1649602" cy="1167638"/>
              </a:xfrm>
              <a:custGeom>
                <a:avLst/>
                <a:gdLst>
                  <a:gd name="connsiteX0" fmla="*/ 340868 w 1649602"/>
                  <a:gd name="connsiteY0" fmla="*/ 0 h 1167638"/>
                  <a:gd name="connsiteX1" fmla="*/ 581787 w 1649602"/>
                  <a:gd name="connsiteY1" fmla="*/ 99822 h 1167638"/>
                  <a:gd name="connsiteX2" fmla="*/ 1649602 w 1649602"/>
                  <a:gd name="connsiteY2" fmla="*/ 1167638 h 1167638"/>
                  <a:gd name="connsiteX3" fmla="*/ 685673 w 1649602"/>
                  <a:gd name="connsiteY3" fmla="*/ 1167638 h 1167638"/>
                  <a:gd name="connsiteX4" fmla="*/ 99822 w 1649602"/>
                  <a:gd name="connsiteY4" fmla="*/ 581787 h 1167638"/>
                  <a:gd name="connsiteX5" fmla="*/ 99822 w 1649602"/>
                  <a:gd name="connsiteY5" fmla="*/ 99822 h 1167638"/>
                  <a:gd name="connsiteX6" fmla="*/ 340868 w 1649602"/>
                  <a:gd name="connsiteY6" fmla="*/ 0 h 1167638"/>
                  <a:gd name="connsiteX7" fmla="*/ 340868 w 1649602"/>
                  <a:gd name="connsiteY7" fmla="*/ 0 h 11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602" h="1167638">
                    <a:moveTo>
                      <a:pt x="340868" y="0"/>
                    </a:moveTo>
                    <a:cubicBezTo>
                      <a:pt x="428117" y="0"/>
                      <a:pt x="515238" y="33274"/>
                      <a:pt x="581787" y="99822"/>
                    </a:cubicBezTo>
                    <a:lnTo>
                      <a:pt x="1649602" y="1167638"/>
                    </a:lnTo>
                    <a:lnTo>
                      <a:pt x="685673" y="1167638"/>
                    </a:lnTo>
                    <a:lnTo>
                      <a:pt x="99822" y="581787"/>
                    </a:lnTo>
                    <a:cubicBezTo>
                      <a:pt x="-33274" y="448691"/>
                      <a:pt x="-33274" y="232918"/>
                      <a:pt x="99822" y="99822"/>
                    </a:cubicBezTo>
                    <a:cubicBezTo>
                      <a:pt x="166497" y="33274"/>
                      <a:pt x="253619" y="0"/>
                      <a:pt x="340868" y="0"/>
                    </a:cubicBezTo>
                    <a:lnTo>
                      <a:pt x="340868" y="0"/>
                    </a:lnTo>
                    <a:close/>
                  </a:path>
                </a:pathLst>
              </a:custGeom>
              <a:grpFill/>
              <a:ln w="1270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D90D9C8-775D-4BBC-8C79-B5679C04204F}"/>
                  </a:ext>
                </a:extLst>
              </p:cNvPr>
              <p:cNvSpPr/>
              <p:nvPr/>
            </p:nvSpPr>
            <p:spPr>
              <a:xfrm>
                <a:off x="11485308" y="5763767"/>
                <a:ext cx="706691" cy="990600"/>
              </a:xfrm>
              <a:custGeom>
                <a:avLst/>
                <a:gdLst>
                  <a:gd name="connsiteX0" fmla="*/ 200850 w 706691"/>
                  <a:gd name="connsiteY0" fmla="*/ 0 h 990600"/>
                  <a:gd name="connsiteX1" fmla="*/ 342836 w 706691"/>
                  <a:gd name="connsiteY1" fmla="*/ 58801 h 990600"/>
                  <a:gd name="connsiteX2" fmla="*/ 706692 w 706691"/>
                  <a:gd name="connsiteY2" fmla="*/ 422529 h 990600"/>
                  <a:gd name="connsiteX3" fmla="*/ 706692 w 706691"/>
                  <a:gd name="connsiteY3" fmla="*/ 990600 h 990600"/>
                  <a:gd name="connsiteX4" fmla="*/ 58864 w 706691"/>
                  <a:gd name="connsiteY4" fmla="*/ 342773 h 990600"/>
                  <a:gd name="connsiteX5" fmla="*/ 58864 w 706691"/>
                  <a:gd name="connsiteY5" fmla="*/ 58801 h 990600"/>
                  <a:gd name="connsiteX6" fmla="*/ 200850 w 706691"/>
                  <a:gd name="connsiteY6" fmla="*/ 0 h 990600"/>
                  <a:gd name="connsiteX7" fmla="*/ 200850 w 706691"/>
                  <a:gd name="connsiteY7"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691" h="990600">
                    <a:moveTo>
                      <a:pt x="200850" y="0"/>
                    </a:moveTo>
                    <a:cubicBezTo>
                      <a:pt x="252285" y="0"/>
                      <a:pt x="303594" y="19558"/>
                      <a:pt x="342836" y="58801"/>
                    </a:cubicBezTo>
                    <a:lnTo>
                      <a:pt x="706692" y="422529"/>
                    </a:lnTo>
                    <a:lnTo>
                      <a:pt x="706692" y="990600"/>
                    </a:lnTo>
                    <a:lnTo>
                      <a:pt x="58864" y="342773"/>
                    </a:lnTo>
                    <a:cubicBezTo>
                      <a:pt x="-19621" y="264287"/>
                      <a:pt x="-19621" y="137160"/>
                      <a:pt x="58864" y="58801"/>
                    </a:cubicBezTo>
                    <a:cubicBezTo>
                      <a:pt x="98108" y="19558"/>
                      <a:pt x="149543" y="0"/>
                      <a:pt x="200850" y="0"/>
                    </a:cubicBezTo>
                    <a:lnTo>
                      <a:pt x="20085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9436DEB2-3172-4FC7-8232-D1C47E9E7D82}"/>
                  </a:ext>
                </a:extLst>
              </p:cNvPr>
              <p:cNvSpPr/>
              <p:nvPr/>
            </p:nvSpPr>
            <p:spPr>
              <a:xfrm>
                <a:off x="1" y="222505"/>
                <a:ext cx="799887" cy="996695"/>
              </a:xfrm>
              <a:custGeom>
                <a:avLst/>
                <a:gdLst>
                  <a:gd name="connsiteX0" fmla="*/ 0 w 979170"/>
                  <a:gd name="connsiteY0" fmla="*/ 0 h 1220089"/>
                  <a:gd name="connsiteX1" fmla="*/ 929259 w 979170"/>
                  <a:gd name="connsiteY1" fmla="*/ 929259 h 1220089"/>
                  <a:gd name="connsiteX2" fmla="*/ 929259 w 979170"/>
                  <a:gd name="connsiteY2" fmla="*/ 1170178 h 1220089"/>
                  <a:gd name="connsiteX3" fmla="*/ 688340 w 979170"/>
                  <a:gd name="connsiteY3" fmla="*/ 1170178 h 1220089"/>
                  <a:gd name="connsiteX4" fmla="*/ 0 w 979170"/>
                  <a:gd name="connsiteY4" fmla="*/ 481838 h 1220089"/>
                  <a:gd name="connsiteX5" fmla="*/ 0 w 979170"/>
                  <a:gd name="connsiteY5" fmla="*/ 0 h 1220089"/>
                  <a:gd name="connsiteX6" fmla="*/ 0 w 979170"/>
                  <a:gd name="connsiteY6" fmla="*/ 0 h 12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170" h="1220089">
                    <a:moveTo>
                      <a:pt x="0" y="0"/>
                    </a:moveTo>
                    <a:lnTo>
                      <a:pt x="929259" y="929259"/>
                    </a:lnTo>
                    <a:cubicBezTo>
                      <a:pt x="995807" y="995807"/>
                      <a:pt x="995807" y="1103630"/>
                      <a:pt x="929259" y="1170178"/>
                    </a:cubicBezTo>
                    <a:cubicBezTo>
                      <a:pt x="862711" y="1236726"/>
                      <a:pt x="754888" y="1236726"/>
                      <a:pt x="688340" y="1170178"/>
                    </a:cubicBezTo>
                    <a:lnTo>
                      <a:pt x="0" y="481838"/>
                    </a:lnTo>
                    <a:lnTo>
                      <a:pt x="0" y="0"/>
                    </a:lnTo>
                    <a:lnTo>
                      <a:pt x="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dirty="0"/>
              </a:p>
            </p:txBody>
          </p:sp>
        </p:grpSp>
      </p:grpSp>
      <p:sp>
        <p:nvSpPr>
          <p:cNvPr id="74" name="Title 73"/>
          <p:cNvSpPr>
            <a:spLocks noGrp="1"/>
          </p:cNvSpPr>
          <p:nvPr>
            <p:ph type="title"/>
          </p:nvPr>
        </p:nvSpPr>
        <p:spPr/>
        <p:txBody>
          <a:bodyPr wrap="square">
            <a:normAutofit/>
          </a:bodyPr>
          <a:lstStyle/>
          <a:p>
            <a:pPr lvl="0"/>
            <a:r>
              <a:rPr lang="en-US"/>
              <a:t>新方法介绍</a:t>
            </a:r>
          </a:p>
        </p:txBody>
      </p:sp>
    </p:spTree>
    <p:custDataLst>
      <p:tags r:id="rId1"/>
    </p:custDataLst>
    <p:extLst>
      <p:ext uri="{BB962C8B-B14F-4D97-AF65-F5344CB8AC3E}">
        <p14:creationId xmlns:p14="http://schemas.microsoft.com/office/powerpoint/2010/main" val="3266984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0" y="-1091612"/>
            <a:ext cx="13371688" cy="7949612"/>
            <a:chOff x="0" y="-1091612"/>
            <a:chExt cx="13371688" cy="7949612"/>
          </a:xfrm>
        </p:grpSpPr>
        <p:sp>
          <p:nvSpPr>
            <p:cNvPr id="6" name="Oval 5">
              <a:extLst>
                <a:ext uri="{FF2B5EF4-FFF2-40B4-BE49-F238E27FC236}">
                  <a16:creationId xmlns:a16="http://schemas.microsoft.com/office/drawing/2014/main" id="{62995D16-13D5-4832-B6AC-8448C5E63EE6}"/>
                </a:ext>
              </a:extLst>
            </p:cNvPr>
            <p:cNvSpPr/>
            <p:nvPr/>
          </p:nvSpPr>
          <p:spPr>
            <a:xfrm>
              <a:off x="7327076" y="-1091612"/>
              <a:ext cx="6044612" cy="60446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3A0CBF70-010F-4E9B-BA04-9AB0913BB344}"/>
                </a:ext>
              </a:extLst>
            </p:cNvPr>
            <p:cNvSpPr/>
            <p:nvPr/>
          </p:nvSpPr>
          <p:spPr>
            <a:xfrm>
              <a:off x="660400" y="1314966"/>
              <a:ext cx="4784519"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新方法在实验中的应用</a:t>
              </a:r>
            </a:p>
          </p:txBody>
        </p:sp>
        <p:cxnSp>
          <p:nvCxnSpPr>
            <p:cNvPr id="3" name="Straight Connector 2">
              <a:extLst>
                <a:ext uri="{FF2B5EF4-FFF2-40B4-BE49-F238E27FC236}">
                  <a16:creationId xmlns:a16="http://schemas.microsoft.com/office/drawing/2014/main" id="{DB43BDFA-5178-4EA5-B42C-0DDC9544F158}"/>
                </a:ext>
              </a:extLst>
            </p:cNvPr>
            <p:cNvCxnSpPr/>
            <p:nvPr/>
          </p:nvCxnSpPr>
          <p:spPr>
            <a:xfrm>
              <a:off x="0" y="226126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B55340-5C07-49E3-A071-A5E44A74CDC6}"/>
                </a:ext>
              </a:extLst>
            </p:cNvPr>
            <p:cNvCxnSpPr/>
            <p:nvPr/>
          </p:nvCxnSpPr>
          <p:spPr>
            <a:xfrm>
              <a:off x="1025896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2D1FF2-CF8F-43F5-A411-2FADFA75197A}"/>
                </a:ext>
              </a:extLst>
            </p:cNvPr>
            <p:cNvSpPr txBox="1"/>
            <p:nvPr/>
          </p:nvSpPr>
          <p:spPr>
            <a:xfrm flipH="1">
              <a:off x="660398"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深度学习图像识别</a:t>
              </a:r>
            </a:p>
          </p:txBody>
        </p:sp>
        <p:sp>
          <p:nvSpPr>
            <p:cNvPr id="8" name="Rectangle 7">
              <a:extLst>
                <a:ext uri="{FF2B5EF4-FFF2-40B4-BE49-F238E27FC236}">
                  <a16:creationId xmlns:a16="http://schemas.microsoft.com/office/drawing/2014/main" id="{27FB8BD3-B1BC-4F46-A802-F2FDDCAB1D39}"/>
                </a:ext>
              </a:extLst>
            </p:cNvPr>
            <p:cNvSpPr/>
            <p:nvPr/>
          </p:nvSpPr>
          <p:spPr>
            <a:xfrm flipH="1">
              <a:off x="1032634" y="3162265"/>
              <a:ext cx="2529697" cy="516423"/>
            </a:xfrm>
            <a:prstGeom prst="rect">
              <a:avLst/>
            </a:prstGeom>
          </p:spPr>
          <p:txBody>
            <a:bodyPr wrap="square" anchor="t" anchorCtr="0">
              <a:spAutoFit/>
            </a:bodyPr>
            <a:lstStyle/>
            <a:p>
              <a:pPr>
                <a:lnSpc>
                  <a:spcPct val="120000"/>
                </a:lnSpc>
              </a:pPr>
              <a:r>
                <a:rPr lang="zh-CN" altLang="en-US" sz="1200" dirty="0"/>
                <a:t>通过深度学习算法，我们能够提高图像识别的准确率。</a:t>
              </a:r>
            </a:p>
          </p:txBody>
        </p:sp>
        <p:sp>
          <p:nvSpPr>
            <p:cNvPr id="9" name="TextBox 8">
              <a:extLst>
                <a:ext uri="{FF2B5EF4-FFF2-40B4-BE49-F238E27FC236}">
                  <a16:creationId xmlns:a16="http://schemas.microsoft.com/office/drawing/2014/main" id="{EB285DEE-F159-4D29-B74F-D90552FDA850}"/>
                </a:ext>
              </a:extLst>
            </p:cNvPr>
            <p:cNvSpPr txBox="1"/>
            <p:nvPr/>
          </p:nvSpPr>
          <p:spPr>
            <a:xfrm flipH="1">
              <a:off x="3772744"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机器学习数据分析</a:t>
              </a:r>
            </a:p>
          </p:txBody>
        </p:sp>
        <p:sp>
          <p:nvSpPr>
            <p:cNvPr id="10" name="Rectangle 9">
              <a:extLst>
                <a:ext uri="{FF2B5EF4-FFF2-40B4-BE49-F238E27FC236}">
                  <a16:creationId xmlns:a16="http://schemas.microsoft.com/office/drawing/2014/main" id="{11D0C90C-CDB9-4509-96B7-65AE24A6C572}"/>
                </a:ext>
              </a:extLst>
            </p:cNvPr>
            <p:cNvSpPr/>
            <p:nvPr/>
          </p:nvSpPr>
          <p:spPr>
            <a:xfrm flipH="1">
              <a:off x="4144980" y="3162265"/>
              <a:ext cx="2529697" cy="294824"/>
            </a:xfrm>
            <a:prstGeom prst="rect">
              <a:avLst/>
            </a:prstGeom>
          </p:spPr>
          <p:txBody>
            <a:bodyPr wrap="square" anchor="t" anchorCtr="0">
              <a:spAutoFit/>
            </a:bodyPr>
            <a:lstStyle/>
            <a:p>
              <a:pPr>
                <a:lnSpc>
                  <a:spcPct val="120000"/>
                </a:lnSpc>
              </a:pPr>
              <a:r>
                <a:rPr lang="zh-CN" altLang="en-US" sz="1200" dirty="0"/>
                <a:t>机器学习分析大数据</a:t>
              </a:r>
            </a:p>
          </p:txBody>
        </p:sp>
        <p:sp>
          <p:nvSpPr>
            <p:cNvPr id="11" name="TextBox 10">
              <a:extLst>
                <a:ext uri="{FF2B5EF4-FFF2-40B4-BE49-F238E27FC236}">
                  <a16:creationId xmlns:a16="http://schemas.microsoft.com/office/drawing/2014/main" id="{3081A886-E456-4D21-AE6A-137208E4BCA3}"/>
                </a:ext>
              </a:extLst>
            </p:cNvPr>
            <p:cNvSpPr txBox="1"/>
            <p:nvPr/>
          </p:nvSpPr>
          <p:spPr>
            <a:xfrm flipH="1">
              <a:off x="6879376"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虚拟现实实验</a:t>
              </a:r>
            </a:p>
          </p:txBody>
        </p:sp>
        <p:sp>
          <p:nvSpPr>
            <p:cNvPr id="12" name="Rectangle 11">
              <a:extLst>
                <a:ext uri="{FF2B5EF4-FFF2-40B4-BE49-F238E27FC236}">
                  <a16:creationId xmlns:a16="http://schemas.microsoft.com/office/drawing/2014/main" id="{B78FF07F-6474-4079-AB4B-2E06E9AFD6AD}"/>
                </a:ext>
              </a:extLst>
            </p:cNvPr>
            <p:cNvSpPr/>
            <p:nvPr/>
          </p:nvSpPr>
          <p:spPr>
            <a:xfrm flipH="1">
              <a:off x="7251612" y="3162265"/>
              <a:ext cx="2529697" cy="516423"/>
            </a:xfrm>
            <a:prstGeom prst="rect">
              <a:avLst/>
            </a:prstGeom>
          </p:spPr>
          <p:txBody>
            <a:bodyPr wrap="square" anchor="t" anchorCtr="0">
              <a:spAutoFit/>
            </a:bodyPr>
            <a:lstStyle/>
            <a:p>
              <a:pPr>
                <a:lnSpc>
                  <a:spcPct val="120000"/>
                </a:lnSpc>
              </a:pPr>
              <a:r>
                <a:rPr lang="zh-CN" altLang="en-US" sz="1200" dirty="0"/>
                <a:t>利用虚拟现实技术，我们能够进行更真实的模拟实验。</a:t>
              </a:r>
            </a:p>
          </p:txBody>
        </p:sp>
      </p:grpSp>
      <p:sp>
        <p:nvSpPr>
          <p:cNvPr id="14" name="Title 13"/>
          <p:cNvSpPr>
            <a:spLocks noGrp="1"/>
          </p:cNvSpPr>
          <p:nvPr>
            <p:ph type="title"/>
          </p:nvPr>
        </p:nvSpPr>
        <p:spPr/>
        <p:txBody>
          <a:bodyPr wrap="square">
            <a:normAutofit/>
          </a:bodyPr>
          <a:lstStyle/>
          <a:p>
            <a:pPr lvl="0"/>
            <a:r>
              <a:rPr lang="en-US"/>
              <a:t>新思路新方法效果</a:t>
            </a:r>
          </a:p>
        </p:txBody>
      </p:sp>
    </p:spTree>
    <p:custDataLst>
      <p:tags r:id="rId1"/>
    </p:custDataLst>
    <p:extLst>
      <p:ext uri="{BB962C8B-B14F-4D97-AF65-F5344CB8AC3E}">
        <p14:creationId xmlns:p14="http://schemas.microsoft.com/office/powerpoint/2010/main" val="26812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08.学术研究合作</a:t>
            </a:r>
          </a:p>
        </p:txBody>
      </p:sp>
      <p:sp>
        <p:nvSpPr>
          <p:cNvPr id="25" name="Text Placeholder 24"/>
          <p:cNvSpPr>
            <a:spLocks noGrp="1"/>
          </p:cNvSpPr>
          <p:nvPr>
            <p:ph type="body" sz="quarter" idx="1"/>
          </p:nvPr>
        </p:nvSpPr>
        <p:spPr/>
        <p:txBody>
          <a:bodyPr wrap="square">
            <a:normAutofit/>
          </a:bodyPr>
          <a:lstStyle/>
          <a:p>
            <a:pPr lvl="0"/>
            <a:r>
              <a:rPr lang="zh-CN" altLang="en-US"/>
              <a:t>学术合作关系：方式与好处</a:t>
            </a:r>
          </a:p>
        </p:txBody>
      </p:sp>
    </p:spTree>
    <p:custDataLst>
      <p:tags r:id="rId1"/>
    </p:custDataLst>
    <p:extLst>
      <p:ext uri="{BB962C8B-B14F-4D97-AF65-F5344CB8AC3E}">
        <p14:creationId xmlns:p14="http://schemas.microsoft.com/office/powerpoint/2010/main" val="747393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44BC3-51A1-B603-E8C7-3DBF25D29080}"/>
              </a:ext>
            </a:extLst>
          </p:cNvPr>
          <p:cNvGrpSpPr/>
          <p:nvPr/>
        </p:nvGrpSpPr>
        <p:grpSpPr>
          <a:xfrm>
            <a:off x="660400" y="1365469"/>
            <a:ext cx="10978562" cy="4607098"/>
            <a:chOff x="660400" y="1365469"/>
            <a:chExt cx="10978562" cy="4607098"/>
          </a:xfrm>
        </p:grpSpPr>
        <p:grpSp>
          <p:nvGrpSpPr>
            <p:cNvPr id="2" name="Group 1">
              <a:extLst>
                <a:ext uri="{FF2B5EF4-FFF2-40B4-BE49-F238E27FC236}">
                  <a16:creationId xmlns:a16="http://schemas.microsoft.com/office/drawing/2014/main" id="{B8DFC262-8D3B-7DEF-7210-BC5667BA1AF1}"/>
                </a:ext>
              </a:extLst>
            </p:cNvPr>
            <p:cNvGrpSpPr/>
            <p:nvPr/>
          </p:nvGrpSpPr>
          <p:grpSpPr>
            <a:xfrm>
              <a:off x="660400" y="3887591"/>
              <a:ext cx="3333162" cy="1468840"/>
              <a:chOff x="2548085" y="1627780"/>
              <a:chExt cx="3333162" cy="1468840"/>
            </a:xfrm>
          </p:grpSpPr>
          <p:sp>
            <p:nvSpPr>
              <p:cNvPr id="3" name="Rectangle: Diagonal Corners Rounded 2">
                <a:extLst>
                  <a:ext uri="{FF2B5EF4-FFF2-40B4-BE49-F238E27FC236}">
                    <a16:creationId xmlns:a16="http://schemas.microsoft.com/office/drawing/2014/main" id="{EE2FFB5D-9E13-ACFE-29C4-4BC7F5EFF470}"/>
                  </a:ext>
                </a:extLst>
              </p:cNvPr>
              <p:cNvSpPr/>
              <p:nvPr/>
            </p:nvSpPr>
            <p:spPr>
              <a:xfrm>
                <a:off x="2548085" y="1627780"/>
                <a:ext cx="1468800" cy="1468840"/>
              </a:xfrm>
              <a:prstGeom prst="round2DiagRect">
                <a:avLst/>
              </a:prstGeom>
              <a:blipFill rotWithShape="0">
                <a:blip r:embed="rId3"/>
                <a:srcRect/>
                <a:stretch>
                  <a:fillRect t="-25119" b="-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Rectangle 3">
                <a:extLst>
                  <a:ext uri="{FF2B5EF4-FFF2-40B4-BE49-F238E27FC236}">
                    <a16:creationId xmlns:a16="http://schemas.microsoft.com/office/drawing/2014/main" id="{0400157A-AF90-E048-7AE0-79516249A4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拓宽研究范围</a:t>
                </a:r>
              </a:p>
            </p:txBody>
          </p:sp>
          <p:sp>
            <p:nvSpPr>
              <p:cNvPr id="5" name="Rectangle 4">
                <a:extLst>
                  <a:ext uri="{FF2B5EF4-FFF2-40B4-BE49-F238E27FC236}">
                    <a16:creationId xmlns:a16="http://schemas.microsoft.com/office/drawing/2014/main" id="{850B281F-0FDA-51D2-AD1E-BB82ADC65479}"/>
                  </a:ext>
                </a:extLst>
              </p:cNvPr>
              <p:cNvSpPr/>
              <p:nvPr/>
            </p:nvSpPr>
            <p:spPr>
              <a:xfrm>
                <a:off x="4412446" y="253153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获得新研究思路的跨领域合作</a:t>
                </a:r>
              </a:p>
            </p:txBody>
          </p:sp>
          <p:sp>
            <p:nvSpPr>
              <p:cNvPr id="6" name="TextBox 5">
                <a:extLst>
                  <a:ext uri="{FF2B5EF4-FFF2-40B4-BE49-F238E27FC236}">
                    <a16:creationId xmlns:a16="http://schemas.microsoft.com/office/drawing/2014/main" id="{EC867588-2AB9-153E-A638-567F19CAC79A}"/>
                  </a:ext>
                </a:extLst>
              </p:cNvPr>
              <p:cNvSpPr txBox="1"/>
              <p:nvPr/>
            </p:nvSpPr>
            <p:spPr>
              <a:xfrm>
                <a:off x="3745446" y="2092199"/>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7" name="Straight Connector 6">
                <a:extLst>
                  <a:ext uri="{FF2B5EF4-FFF2-40B4-BE49-F238E27FC236}">
                    <a16:creationId xmlns:a16="http://schemas.microsoft.com/office/drawing/2014/main" id="{F8A5A3E5-EFE4-60E1-CF7F-A21C34A9A351}"/>
                  </a:ext>
                </a:extLst>
              </p:cNvPr>
              <p:cNvCxnSpPr>
                <a:cxnSpLocks/>
              </p:cNvCxnSpPr>
              <p:nvPr/>
            </p:nvCxnSpPr>
            <p:spPr>
              <a:xfrm flipV="1">
                <a:off x="4285446" y="2362198"/>
                <a:ext cx="1595801" cy="2"/>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AA03EC-4C99-DD37-3917-0347C9307DE3}"/>
                </a:ext>
              </a:extLst>
            </p:cNvPr>
            <p:cNvGrpSpPr/>
            <p:nvPr/>
          </p:nvGrpSpPr>
          <p:grpSpPr>
            <a:xfrm>
              <a:off x="4483100" y="3887590"/>
              <a:ext cx="3333162" cy="2084977"/>
              <a:chOff x="2548085" y="1627780"/>
              <a:chExt cx="3333162" cy="2084977"/>
            </a:xfrm>
          </p:grpSpPr>
          <p:sp>
            <p:nvSpPr>
              <p:cNvPr id="9" name="Rectangle: Diagonal Corners Rounded 8">
                <a:extLst>
                  <a:ext uri="{FF2B5EF4-FFF2-40B4-BE49-F238E27FC236}">
                    <a16:creationId xmlns:a16="http://schemas.microsoft.com/office/drawing/2014/main" id="{3FB0FABE-B31A-F4EB-4D2A-1E0CBF7BD7E4}"/>
                  </a:ext>
                </a:extLst>
              </p:cNvPr>
              <p:cNvSpPr/>
              <p:nvPr/>
            </p:nvSpPr>
            <p:spPr>
              <a:xfrm>
                <a:off x="2548085" y="1627780"/>
                <a:ext cx="1468800" cy="1468840"/>
              </a:xfrm>
              <a:prstGeom prst="round2DiagRect">
                <a:avLst/>
              </a:prstGeom>
              <a:blipFill rotWithShape="0">
                <a:blip r:embed="rId4"/>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0" name="Rectangle 9">
                <a:extLst>
                  <a:ext uri="{FF2B5EF4-FFF2-40B4-BE49-F238E27FC236}">
                    <a16:creationId xmlns:a16="http://schemas.microsoft.com/office/drawing/2014/main" id="{869CE5E6-11F6-B2FE-6F75-4BADF44E69DF}"/>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提高研究水平</a:t>
                </a:r>
              </a:p>
            </p:txBody>
          </p:sp>
          <p:sp>
            <p:nvSpPr>
              <p:cNvPr id="11" name="Rectangle 10">
                <a:extLst>
                  <a:ext uri="{FF2B5EF4-FFF2-40B4-BE49-F238E27FC236}">
                    <a16:creationId xmlns:a16="http://schemas.microsoft.com/office/drawing/2014/main" id="{E0A8CEEA-B5FB-57D7-54F6-888685762340}"/>
                  </a:ext>
                </a:extLst>
              </p:cNvPr>
              <p:cNvSpPr/>
              <p:nvPr/>
            </p:nvSpPr>
            <p:spPr>
              <a:xfrm>
                <a:off x="4412446" y="2531536"/>
                <a:ext cx="1468801" cy="118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与专业领域内的优秀研究人员合作，可以学习到更高水平的研究方法和技能。</a:t>
                </a:r>
              </a:p>
            </p:txBody>
          </p:sp>
          <p:sp>
            <p:nvSpPr>
              <p:cNvPr id="12" name="TextBox 11">
                <a:extLst>
                  <a:ext uri="{FF2B5EF4-FFF2-40B4-BE49-F238E27FC236}">
                    <a16:creationId xmlns:a16="http://schemas.microsoft.com/office/drawing/2014/main" id="{BEC8192E-C77A-F295-97A0-6DBC76C92295}"/>
                  </a:ext>
                </a:extLst>
              </p:cNvPr>
              <p:cNvSpPr txBox="1"/>
              <p:nvPr/>
            </p:nvSpPr>
            <p:spPr>
              <a:xfrm>
                <a:off x="3745446" y="2092199"/>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3" name="Straight Connector 12">
                <a:extLst>
                  <a:ext uri="{FF2B5EF4-FFF2-40B4-BE49-F238E27FC236}">
                    <a16:creationId xmlns:a16="http://schemas.microsoft.com/office/drawing/2014/main" id="{6E645425-ACCE-4CC3-62EC-9650DBC1B4F8}"/>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F5E0E1-7F2C-9BF3-0786-BAE01431D48A}"/>
                </a:ext>
              </a:extLst>
            </p:cNvPr>
            <p:cNvSpPr txBox="1"/>
            <p:nvPr/>
          </p:nvSpPr>
          <p:spPr>
            <a:xfrm>
              <a:off x="3003550" y="1365469"/>
              <a:ext cx="61849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建立合作关系的必要性</a:t>
              </a:r>
            </a:p>
          </p:txBody>
        </p:sp>
        <p:grpSp>
          <p:nvGrpSpPr>
            <p:cNvPr id="15" name="Group 14">
              <a:extLst>
                <a:ext uri="{FF2B5EF4-FFF2-40B4-BE49-F238E27FC236}">
                  <a16:creationId xmlns:a16="http://schemas.microsoft.com/office/drawing/2014/main" id="{5E52BBEE-8E55-6955-3951-0801A6659AD9}"/>
                </a:ext>
              </a:extLst>
            </p:cNvPr>
            <p:cNvGrpSpPr/>
            <p:nvPr/>
          </p:nvGrpSpPr>
          <p:grpSpPr>
            <a:xfrm>
              <a:off x="8305800" y="3887588"/>
              <a:ext cx="3333162" cy="1863378"/>
              <a:chOff x="2548085" y="1627780"/>
              <a:chExt cx="3333162" cy="1863378"/>
            </a:xfrm>
          </p:grpSpPr>
          <p:sp>
            <p:nvSpPr>
              <p:cNvPr id="16" name="Rectangle: Diagonal Corners Rounded 15">
                <a:extLst>
                  <a:ext uri="{FF2B5EF4-FFF2-40B4-BE49-F238E27FC236}">
                    <a16:creationId xmlns:a16="http://schemas.microsoft.com/office/drawing/2014/main" id="{D14495CC-97AD-C093-D814-8D1289581F78}"/>
                  </a:ext>
                </a:extLst>
              </p:cNvPr>
              <p:cNvSpPr/>
              <p:nvPr/>
            </p:nvSpPr>
            <p:spPr>
              <a:xfrm>
                <a:off x="2548085" y="1627780"/>
                <a:ext cx="1468800" cy="1468840"/>
              </a:xfrm>
              <a:prstGeom prst="round2DiagRect">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A5106A8E-0A92-BF0B-1D70-6D04145AFF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加强研究影响力</a:t>
                </a:r>
              </a:p>
            </p:txBody>
          </p:sp>
          <p:sp>
            <p:nvSpPr>
              <p:cNvPr id="18" name="Rectangle 17">
                <a:extLst>
                  <a:ext uri="{FF2B5EF4-FFF2-40B4-BE49-F238E27FC236}">
                    <a16:creationId xmlns:a16="http://schemas.microsoft.com/office/drawing/2014/main" id="{B3C5A52C-D430-FD63-EB67-57CEDBEEA91A}"/>
                  </a:ext>
                </a:extLst>
              </p:cNvPr>
              <p:cNvSpPr/>
              <p:nvPr/>
            </p:nvSpPr>
            <p:spPr>
              <a:xfrm>
                <a:off x="4412446" y="2531536"/>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与其他知名研究人员合作，可以提高研究成果的知名度和影响力。</a:t>
                </a:r>
              </a:p>
            </p:txBody>
          </p:sp>
          <p:sp>
            <p:nvSpPr>
              <p:cNvPr id="19" name="TextBox 18">
                <a:extLst>
                  <a:ext uri="{FF2B5EF4-FFF2-40B4-BE49-F238E27FC236}">
                    <a16:creationId xmlns:a16="http://schemas.microsoft.com/office/drawing/2014/main" id="{6AE8DE95-2C75-EF63-3F6F-871EEEFD010E}"/>
                  </a:ext>
                </a:extLst>
              </p:cNvPr>
              <p:cNvSpPr txBox="1"/>
              <p:nvPr/>
            </p:nvSpPr>
            <p:spPr>
              <a:xfrm>
                <a:off x="3745446" y="2092199"/>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0E59C318-DF94-6274-E5EA-8A8CB81DAED6}"/>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CC9BA00-7BFE-8FFA-E03E-1BF691F29C7D}"/>
                </a:ext>
              </a:extLst>
            </p:cNvPr>
            <p:cNvSpPr/>
            <p:nvPr/>
          </p:nvSpPr>
          <p:spPr>
            <a:xfrm>
              <a:off x="3748315" y="2088354"/>
              <a:ext cx="469537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r>
                <a:rPr kumimoji="1" lang="zh-CN" altLang="en-US" sz="1200" dirty="0">
                  <a:solidFill>
                    <a:schemeClr val="tx1"/>
                  </a:solidFill>
                </a:rPr>
                <a:t>合作可以拓宽研究视野，提高研究效率，增加研究质量。</a:t>
              </a:r>
            </a:p>
          </p:txBody>
        </p:sp>
      </p:grpSp>
      <p:sp>
        <p:nvSpPr>
          <p:cNvPr id="41" name="Title 40"/>
          <p:cNvSpPr>
            <a:spLocks noGrp="1"/>
          </p:cNvSpPr>
          <p:nvPr>
            <p:ph type="title"/>
          </p:nvPr>
        </p:nvSpPr>
        <p:spPr/>
        <p:txBody>
          <a:bodyPr wrap="square">
            <a:normAutofit/>
          </a:bodyPr>
          <a:lstStyle/>
          <a:p>
            <a:pPr lvl="0"/>
            <a:r>
              <a:rPr lang="en-US"/>
              <a:t>建立合作关系意愿展示</a:t>
            </a:r>
          </a:p>
        </p:txBody>
      </p:sp>
    </p:spTree>
    <p:custDataLst>
      <p:tags r:id="rId1"/>
    </p:custDataLst>
    <p:extLst>
      <p:ext uri="{BB962C8B-B14F-4D97-AF65-F5344CB8AC3E}">
        <p14:creationId xmlns:p14="http://schemas.microsoft.com/office/powerpoint/2010/main" val="4155599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Rectangle: Rounded Corners 1">
              <a:extLst>
                <a:ext uri="{FF2B5EF4-FFF2-40B4-BE49-F238E27FC236}">
                  <a16:creationId xmlns:a16="http://schemas.microsoft.com/office/drawing/2014/main" id="{C1908E86-C3FD-48C8-BFDB-DD5FE88A2D1B}"/>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F468F6-357F-41F7-A07C-679AE2A0A1A4}"/>
                </a:ext>
              </a:extLst>
            </p:cNvPr>
            <p:cNvSpPr/>
            <p:nvPr/>
          </p:nvSpPr>
          <p:spPr>
            <a:xfrm rot="533347">
              <a:off x="9132948" y="3798948"/>
              <a:ext cx="2855575" cy="2855575"/>
            </a:xfrm>
            <a:prstGeom prst="ellipse">
              <a:avLst/>
            </a:prstGeom>
            <a:gradFill>
              <a:gsLst>
                <a:gs pos="0">
                  <a:schemeClr val="accent1">
                    <a:lumMod val="20000"/>
                    <a:lumOff val="80000"/>
                    <a:alpha val="0"/>
                  </a:schemeClr>
                </a:gs>
                <a:gs pos="60000">
                  <a:schemeClr val="accent1">
                    <a:lumMod val="60000"/>
                    <a:lumOff val="40000"/>
                    <a:alpha val="21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35" name="Oval 34">
              <a:extLst>
                <a:ext uri="{FF2B5EF4-FFF2-40B4-BE49-F238E27FC236}">
                  <a16:creationId xmlns:a16="http://schemas.microsoft.com/office/drawing/2014/main" id="{2F5E3989-BC50-43B2-AF49-3032EC4C3724}"/>
                </a:ext>
              </a:extLst>
            </p:cNvPr>
            <p:cNvSpPr/>
            <p:nvPr/>
          </p:nvSpPr>
          <p:spPr>
            <a:xfrm rot="7408701">
              <a:off x="75222" y="295452"/>
              <a:ext cx="1531964" cy="1531964"/>
            </a:xfrm>
            <a:prstGeom prst="ellipse">
              <a:avLst/>
            </a:prstGeom>
            <a:gradFill flip="none" rotWithShape="1">
              <a:gsLst>
                <a:gs pos="0">
                  <a:schemeClr val="accent5">
                    <a:lumMod val="20000"/>
                    <a:lumOff val="80000"/>
                    <a:alpha val="60000"/>
                  </a:schemeClr>
                </a:gs>
                <a:gs pos="88000">
                  <a:schemeClr val="accent5">
                    <a:alpha val="73000"/>
                  </a:schemeClr>
                </a:gs>
                <a:gs pos="47000">
                  <a:schemeClr val="accent5">
                    <a:lumMod val="60000"/>
                    <a:lumOff val="40000"/>
                    <a:alpha val="31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3" name="Group 2">
              <a:extLst>
                <a:ext uri="{FF2B5EF4-FFF2-40B4-BE49-F238E27FC236}">
                  <a16:creationId xmlns:a16="http://schemas.microsoft.com/office/drawing/2014/main" id="{8DF3B29C-F94C-4A31-BF4C-2E64B8513EF0}"/>
                </a:ext>
              </a:extLst>
            </p:cNvPr>
            <p:cNvGrpSpPr/>
            <p:nvPr/>
          </p:nvGrpSpPr>
          <p:grpSpPr>
            <a:xfrm>
              <a:off x="870278" y="1353457"/>
              <a:ext cx="10331122" cy="4557486"/>
              <a:chOff x="870278" y="1353457"/>
              <a:chExt cx="7679482" cy="4557486"/>
            </a:xfrm>
          </p:grpSpPr>
          <p:grpSp>
            <p:nvGrpSpPr>
              <p:cNvPr id="5" name="Group 4">
                <a:extLst>
                  <a:ext uri="{FF2B5EF4-FFF2-40B4-BE49-F238E27FC236}">
                    <a16:creationId xmlns:a16="http://schemas.microsoft.com/office/drawing/2014/main" id="{D24DFAC6-40E1-4030-883F-C726D2ED00DE}"/>
                  </a:ext>
                </a:extLst>
              </p:cNvPr>
              <p:cNvGrpSpPr/>
              <p:nvPr/>
            </p:nvGrpSpPr>
            <p:grpSpPr>
              <a:xfrm>
                <a:off x="870278" y="1353457"/>
                <a:ext cx="2392252" cy="4557486"/>
                <a:chOff x="870278" y="1353457"/>
                <a:chExt cx="2392252" cy="4557486"/>
              </a:xfrm>
            </p:grpSpPr>
            <p:grpSp>
              <p:nvGrpSpPr>
                <p:cNvPr id="4" name="Group 3">
                  <a:extLst>
                    <a:ext uri="{FF2B5EF4-FFF2-40B4-BE49-F238E27FC236}">
                      <a16:creationId xmlns:a16="http://schemas.microsoft.com/office/drawing/2014/main" id="{1DEBD4A9-3971-4CE3-B9FB-324406CFDDE8}"/>
                    </a:ext>
                  </a:extLst>
                </p:cNvPr>
                <p:cNvGrpSpPr/>
                <p:nvPr/>
              </p:nvGrpSpPr>
              <p:grpSpPr>
                <a:xfrm>
                  <a:off x="870278" y="1353457"/>
                  <a:ext cx="2392252" cy="4557486"/>
                  <a:chOff x="870278" y="1353457"/>
                  <a:chExt cx="2392252" cy="4557486"/>
                </a:xfrm>
              </p:grpSpPr>
              <p:sp>
                <p:nvSpPr>
                  <p:cNvPr id="32" name="Rectangle: Rounded Corners 31">
                    <a:extLst>
                      <a:ext uri="{FF2B5EF4-FFF2-40B4-BE49-F238E27FC236}">
                        <a16:creationId xmlns:a16="http://schemas.microsoft.com/office/drawing/2014/main" id="{683FAB5E-3AB1-44A7-A73D-EEB95C5E6B20}"/>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36" name="TextBox 35">
                    <a:extLst>
                      <a:ext uri="{FF2B5EF4-FFF2-40B4-BE49-F238E27FC236}">
                        <a16:creationId xmlns:a16="http://schemas.microsoft.com/office/drawing/2014/main" id="{154325F4-89A2-40B3-95CA-2B18453EFB00}"/>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与他人共同合作，策划、实施研究项目</a:t>
                    </a:r>
                  </a:p>
                </p:txBody>
              </p:sp>
              <p:sp>
                <p:nvSpPr>
                  <p:cNvPr id="37" name="TextBox 36">
                    <a:extLst>
                      <a:ext uri="{FF2B5EF4-FFF2-40B4-BE49-F238E27FC236}">
                        <a16:creationId xmlns:a16="http://schemas.microsoft.com/office/drawing/2014/main" id="{076D6309-DE7D-469F-9981-07D3967F4D93}"/>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联合研究项目</a:t>
                    </a:r>
                  </a:p>
                </p:txBody>
              </p:sp>
            </p:grpSp>
            <p:sp>
              <p:nvSpPr>
                <p:cNvPr id="57" name="TextBox 56">
                  <a:extLst>
                    <a:ext uri="{FF2B5EF4-FFF2-40B4-BE49-F238E27FC236}">
                      <a16:creationId xmlns:a16="http://schemas.microsoft.com/office/drawing/2014/main" id="{1611702F-150F-4763-940A-BA446804E6D0}"/>
                    </a:ext>
                  </a:extLst>
                </p:cNvPr>
                <p:cNvSpPr txBox="1"/>
                <p:nvPr/>
              </p:nvSpPr>
              <p:spPr>
                <a:xfrm>
                  <a:off x="963939" y="1484383"/>
                  <a:ext cx="773566" cy="1015663"/>
                </a:xfrm>
                <a:prstGeom prst="rect">
                  <a:avLst/>
                </a:prstGeom>
                <a:noFill/>
                <a:effectLst>
                  <a:outerShdw blurRad="76200" dist="50800" dir="5400000" algn="ctr" rotWithShape="0">
                    <a:schemeClr val="accent4">
                      <a:alpha val="20000"/>
                    </a:schemeClr>
                  </a:outerShdw>
                </a:effectLst>
              </p:spPr>
              <p:txBody>
                <a:bodyPr wrap="none" rtlCol="0">
                  <a:spAutoFit/>
                </a:bodyPr>
                <a:lstStyle>
                  <a:defPPr>
                    <a:defRPr lang="zh-CN"/>
                  </a:defPPr>
                  <a:lvl1pPr>
                    <a:defRPr sz="6000" b="1" i="1">
                      <a:gradFill>
                        <a:gsLst>
                          <a:gs pos="0">
                            <a:schemeClr val="accent4">
                              <a:lumMod val="60000"/>
                              <a:lumOff val="40000"/>
                            </a:schemeClr>
                          </a:gs>
                          <a:gs pos="60000">
                            <a:schemeClr val="accent4"/>
                          </a:gs>
                        </a:gsLst>
                        <a:lin ang="2700000" scaled="0"/>
                      </a:gradFill>
                    </a:defRPr>
                  </a:lvl1pPr>
                </a:lstStyle>
                <a:p>
                  <a:r>
                    <a:rPr lang="en-US" altLang="zh-CN" dirty="0"/>
                    <a:t>01</a:t>
                  </a:r>
                  <a:endParaRPr lang="en-GB" dirty="0"/>
                </a:p>
              </p:txBody>
            </p:sp>
          </p:grpSp>
          <p:grpSp>
            <p:nvGrpSpPr>
              <p:cNvPr id="58" name="Group 57">
                <a:extLst>
                  <a:ext uri="{FF2B5EF4-FFF2-40B4-BE49-F238E27FC236}">
                    <a16:creationId xmlns:a16="http://schemas.microsoft.com/office/drawing/2014/main" id="{5E86C0D2-3D96-4744-91CF-848ED8B3A6A8}"/>
                  </a:ext>
                </a:extLst>
              </p:cNvPr>
              <p:cNvGrpSpPr/>
              <p:nvPr/>
            </p:nvGrpSpPr>
            <p:grpSpPr>
              <a:xfrm>
                <a:off x="3513893" y="1353457"/>
                <a:ext cx="2392252" cy="4557486"/>
                <a:chOff x="870278" y="1353457"/>
                <a:chExt cx="2392252" cy="4557486"/>
              </a:xfrm>
            </p:grpSpPr>
            <p:grpSp>
              <p:nvGrpSpPr>
                <p:cNvPr id="59" name="Group 58">
                  <a:extLst>
                    <a:ext uri="{FF2B5EF4-FFF2-40B4-BE49-F238E27FC236}">
                      <a16:creationId xmlns:a16="http://schemas.microsoft.com/office/drawing/2014/main" id="{5BE56B91-C717-4CFE-88D9-3931F14651D0}"/>
                    </a:ext>
                  </a:extLst>
                </p:cNvPr>
                <p:cNvGrpSpPr/>
                <p:nvPr/>
              </p:nvGrpSpPr>
              <p:grpSpPr>
                <a:xfrm>
                  <a:off x="870278" y="1353457"/>
                  <a:ext cx="2392252" cy="4557486"/>
                  <a:chOff x="870278" y="1353457"/>
                  <a:chExt cx="2392252" cy="4557486"/>
                </a:xfrm>
              </p:grpSpPr>
              <p:sp>
                <p:nvSpPr>
                  <p:cNvPr id="61" name="Rectangle: Rounded Corners 60">
                    <a:extLst>
                      <a:ext uri="{FF2B5EF4-FFF2-40B4-BE49-F238E27FC236}">
                        <a16:creationId xmlns:a16="http://schemas.microsoft.com/office/drawing/2014/main" id="{6B8554D8-920E-4B34-AF1F-2557B76C7014}"/>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2" name="TextBox 61">
                    <a:extLst>
                      <a:ext uri="{FF2B5EF4-FFF2-40B4-BE49-F238E27FC236}">
                        <a16:creationId xmlns:a16="http://schemas.microsoft.com/office/drawing/2014/main" id="{74481533-A9B0-4766-9BE3-40D3F8608A2E}"/>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分享研究成果、数据和方法</a:t>
                    </a:r>
                  </a:p>
                </p:txBody>
              </p:sp>
              <p:sp>
                <p:nvSpPr>
                  <p:cNvPr id="63" name="TextBox 62">
                    <a:extLst>
                      <a:ext uri="{FF2B5EF4-FFF2-40B4-BE49-F238E27FC236}">
                        <a16:creationId xmlns:a16="http://schemas.microsoft.com/office/drawing/2014/main" id="{81606ADD-C7F4-4829-A491-AFFFDECF91E6}"/>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知识共享</a:t>
                    </a:r>
                  </a:p>
                </p:txBody>
              </p:sp>
            </p:grpSp>
            <p:sp>
              <p:nvSpPr>
                <p:cNvPr id="60" name="TextBox 59">
                  <a:extLst>
                    <a:ext uri="{FF2B5EF4-FFF2-40B4-BE49-F238E27FC236}">
                      <a16:creationId xmlns:a16="http://schemas.microsoft.com/office/drawing/2014/main" id="{F1A686EE-6CFF-4E85-BE18-F938C0512FD0}"/>
                    </a:ext>
                  </a:extLst>
                </p:cNvPr>
                <p:cNvSpPr txBox="1"/>
                <p:nvPr/>
              </p:nvSpPr>
              <p:spPr>
                <a:xfrm>
                  <a:off x="963939" y="1484383"/>
                  <a:ext cx="773566" cy="1015663"/>
                </a:xfrm>
                <a:prstGeom prst="rect">
                  <a:avLst/>
                </a:prstGeom>
                <a:noFill/>
                <a:effectLst>
                  <a:outerShdw blurRad="76200" dist="50800" dir="5400000" algn="ctr" rotWithShape="0">
                    <a:schemeClr val="accent2">
                      <a:alpha val="20000"/>
                    </a:schemeClr>
                  </a:outerShdw>
                </a:effectLst>
              </p:spPr>
              <p:txBody>
                <a:bodyPr wrap="none" rtlCol="0">
                  <a:spAutoFit/>
                </a:bodyPr>
                <a:lstStyle>
                  <a:defPPr>
                    <a:defRPr lang="zh-CN"/>
                  </a:defPPr>
                  <a:lvl1pPr>
                    <a:defRPr sz="6000" b="1" i="1">
                      <a:gradFill>
                        <a:gsLst>
                          <a:gs pos="0">
                            <a:schemeClr val="accent2">
                              <a:lumMod val="60000"/>
                              <a:lumOff val="40000"/>
                            </a:schemeClr>
                          </a:gs>
                          <a:gs pos="60000">
                            <a:schemeClr val="accent2"/>
                          </a:gs>
                        </a:gsLst>
                        <a:lin ang="2700000" scaled="0"/>
                      </a:gradFill>
                    </a:defRPr>
                  </a:lvl1pPr>
                </a:lstStyle>
                <a:p>
                  <a:r>
                    <a:rPr lang="en-US" altLang="zh-CN" dirty="0"/>
                    <a:t>02</a:t>
                  </a:r>
                  <a:endParaRPr lang="en-GB" dirty="0"/>
                </a:p>
              </p:txBody>
            </p:sp>
          </p:grpSp>
          <p:grpSp>
            <p:nvGrpSpPr>
              <p:cNvPr id="64" name="Group 63">
                <a:extLst>
                  <a:ext uri="{FF2B5EF4-FFF2-40B4-BE49-F238E27FC236}">
                    <a16:creationId xmlns:a16="http://schemas.microsoft.com/office/drawing/2014/main" id="{3FCFCCB5-549E-47D3-97B8-BC1D67CDA12C}"/>
                  </a:ext>
                </a:extLst>
              </p:cNvPr>
              <p:cNvGrpSpPr/>
              <p:nvPr/>
            </p:nvGrpSpPr>
            <p:grpSpPr>
              <a:xfrm>
                <a:off x="6157508" y="1353457"/>
                <a:ext cx="2392252" cy="4557486"/>
                <a:chOff x="870278" y="1353457"/>
                <a:chExt cx="2392252" cy="4557486"/>
              </a:xfrm>
            </p:grpSpPr>
            <p:grpSp>
              <p:nvGrpSpPr>
                <p:cNvPr id="65" name="Group 64">
                  <a:extLst>
                    <a:ext uri="{FF2B5EF4-FFF2-40B4-BE49-F238E27FC236}">
                      <a16:creationId xmlns:a16="http://schemas.microsoft.com/office/drawing/2014/main" id="{374E7A43-95CC-4B0B-87A7-284F1193A655}"/>
                    </a:ext>
                  </a:extLst>
                </p:cNvPr>
                <p:cNvGrpSpPr/>
                <p:nvPr/>
              </p:nvGrpSpPr>
              <p:grpSpPr>
                <a:xfrm>
                  <a:off x="870278" y="1353457"/>
                  <a:ext cx="2392252" cy="4557486"/>
                  <a:chOff x="870278" y="1353457"/>
                  <a:chExt cx="2392252" cy="4557486"/>
                </a:xfrm>
              </p:grpSpPr>
              <p:sp>
                <p:nvSpPr>
                  <p:cNvPr id="67" name="Rectangle: Rounded Corners 66">
                    <a:extLst>
                      <a:ext uri="{FF2B5EF4-FFF2-40B4-BE49-F238E27FC236}">
                        <a16:creationId xmlns:a16="http://schemas.microsoft.com/office/drawing/2014/main" id="{8BA77DFF-FEB8-4CCB-87F3-F8FEAB6F82AD}"/>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8" name="TextBox 67">
                    <a:extLst>
                      <a:ext uri="{FF2B5EF4-FFF2-40B4-BE49-F238E27FC236}">
                        <a16:creationId xmlns:a16="http://schemas.microsoft.com/office/drawing/2014/main" id="{0F41F2DD-E97E-450E-B093-098B2CAD9636}"/>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共同合著研究论文</a:t>
                    </a:r>
                  </a:p>
                </p:txBody>
              </p:sp>
              <p:sp>
                <p:nvSpPr>
                  <p:cNvPr id="69" name="TextBox 68">
                    <a:extLst>
                      <a:ext uri="{FF2B5EF4-FFF2-40B4-BE49-F238E27FC236}">
                        <a16:creationId xmlns:a16="http://schemas.microsoft.com/office/drawing/2014/main" id="{0DB67F50-E723-4754-B220-15AC81401849}"/>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合作论文撰写</a:t>
                    </a:r>
                  </a:p>
                </p:txBody>
              </p:sp>
            </p:grpSp>
            <p:sp>
              <p:nvSpPr>
                <p:cNvPr id="66" name="TextBox 65">
                  <a:extLst>
                    <a:ext uri="{FF2B5EF4-FFF2-40B4-BE49-F238E27FC236}">
                      <a16:creationId xmlns:a16="http://schemas.microsoft.com/office/drawing/2014/main" id="{0C10BCBA-D730-4E14-B7AF-9C0E63FE1DD3}"/>
                    </a:ext>
                  </a:extLst>
                </p:cNvPr>
                <p:cNvSpPr txBox="1"/>
                <p:nvPr/>
              </p:nvSpPr>
              <p:spPr>
                <a:xfrm>
                  <a:off x="963939" y="1484383"/>
                  <a:ext cx="773566" cy="1015663"/>
                </a:xfrm>
                <a:prstGeom prst="rect">
                  <a:avLst/>
                </a:prstGeom>
                <a:noFill/>
                <a:effectLst>
                  <a:outerShdw blurRad="76200" dist="50800" dir="5400000" algn="ctr" rotWithShape="0">
                    <a:schemeClr val="accent5">
                      <a:alpha val="20000"/>
                    </a:schemeClr>
                  </a:outerShdw>
                </a:effectLst>
              </p:spPr>
              <p:txBody>
                <a:bodyPr wrap="none" rtlCol="0">
                  <a:spAutoFit/>
                </a:bodyPr>
                <a:lstStyle>
                  <a:defPPr>
                    <a:defRPr lang="zh-CN"/>
                  </a:defPPr>
                  <a:lvl1pPr>
                    <a:defRPr sz="6000" b="1" i="1">
                      <a:gradFill>
                        <a:gsLst>
                          <a:gs pos="0">
                            <a:schemeClr val="accent5">
                              <a:lumMod val="60000"/>
                              <a:lumOff val="40000"/>
                            </a:schemeClr>
                          </a:gs>
                          <a:gs pos="60000">
                            <a:schemeClr val="accent5"/>
                          </a:gs>
                        </a:gsLst>
                        <a:lin ang="2700000" scaled="0"/>
                      </a:gradFill>
                    </a:defRPr>
                  </a:lvl1pPr>
                </a:lstStyle>
                <a:p>
                  <a:r>
                    <a:rPr lang="en-US" altLang="zh-CN" dirty="0"/>
                    <a:t>03</a:t>
                  </a:r>
                  <a:endParaRPr lang="en-GB" dirty="0"/>
                </a:p>
              </p:txBody>
            </p:sp>
          </p:grpSp>
        </p:grpSp>
      </p:grpSp>
      <p:sp>
        <p:nvSpPr>
          <p:cNvPr id="71" name="Title 70"/>
          <p:cNvSpPr>
            <a:spLocks noGrp="1"/>
          </p:cNvSpPr>
          <p:nvPr>
            <p:ph type="title"/>
          </p:nvPr>
        </p:nvSpPr>
        <p:spPr/>
        <p:txBody>
          <a:bodyPr wrap="square">
            <a:normAutofit/>
          </a:bodyPr>
          <a:lstStyle/>
          <a:p>
            <a:pPr lvl="0"/>
            <a:r>
              <a:rPr lang="en-US"/>
              <a:t>合作关系具体方式</a:t>
            </a:r>
          </a:p>
        </p:txBody>
      </p:sp>
    </p:spTree>
    <p:custDataLst>
      <p:tags r:id="rId1"/>
    </p:custDataLst>
    <p:extLst>
      <p:ext uri="{BB962C8B-B14F-4D97-AF65-F5344CB8AC3E}">
        <p14:creationId xmlns:p14="http://schemas.microsoft.com/office/powerpoint/2010/main" val="2435056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AF0901-C3A2-8DD9-F5F0-184144F6327D}"/>
              </a:ext>
            </a:extLst>
          </p:cNvPr>
          <p:cNvGrpSpPr/>
          <p:nvPr/>
        </p:nvGrpSpPr>
        <p:grpSpPr>
          <a:xfrm>
            <a:off x="660400" y="1130300"/>
            <a:ext cx="10858500" cy="5003800"/>
            <a:chOff x="660400" y="1130300"/>
            <a:chExt cx="10858500" cy="5003800"/>
          </a:xfrm>
        </p:grpSpPr>
        <p:sp>
          <p:nvSpPr>
            <p:cNvPr id="2" name="Rectangle: Rounded Corners 1">
              <a:extLst>
                <a:ext uri="{FF2B5EF4-FFF2-40B4-BE49-F238E27FC236}">
                  <a16:creationId xmlns:a16="http://schemas.microsoft.com/office/drawing/2014/main" id="{8A3DF441-AB3C-2E46-CB73-E1C16401DE2A}"/>
                </a:ext>
              </a:extLst>
            </p:cNvPr>
            <p:cNvSpPr/>
            <p:nvPr/>
          </p:nvSpPr>
          <p:spPr>
            <a:xfrm>
              <a:off x="660400" y="1130300"/>
              <a:ext cx="10858500" cy="5003800"/>
            </a:xfrm>
            <a:prstGeom prst="roundRect">
              <a:avLst>
                <a:gd name="adj" fmla="val 4254"/>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3">
              <a:extLst>
                <a:ext uri="{FF2B5EF4-FFF2-40B4-BE49-F238E27FC236}">
                  <a16:creationId xmlns:a16="http://schemas.microsoft.com/office/drawing/2014/main" id="{36F1F256-6845-1D3A-0687-18971E3E8C50}"/>
                </a:ext>
              </a:extLst>
            </p:cNvPr>
            <p:cNvSpPr>
              <a:spLocks/>
            </p:cNvSpPr>
            <p:nvPr/>
          </p:nvSpPr>
          <p:spPr>
            <a:xfrm>
              <a:off x="660400" y="1552579"/>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zh-CN" altLang="en-US" sz="2400" b="1" dirty="0">
                  <a:solidFill>
                    <a:schemeClr val="tx1"/>
                  </a:solidFill>
                </a:rPr>
                <a:t>合作关系的好处和意义</a:t>
              </a:r>
            </a:p>
          </p:txBody>
        </p:sp>
        <p:grpSp>
          <p:nvGrpSpPr>
            <p:cNvPr id="36" name="Group 35">
              <a:extLst>
                <a:ext uri="{FF2B5EF4-FFF2-40B4-BE49-F238E27FC236}">
                  <a16:creationId xmlns:a16="http://schemas.microsoft.com/office/drawing/2014/main" id="{D9D6D201-0E00-DC92-B4AC-BAAF1C9ABF5B}"/>
                </a:ext>
              </a:extLst>
            </p:cNvPr>
            <p:cNvGrpSpPr/>
            <p:nvPr/>
          </p:nvGrpSpPr>
          <p:grpSpPr>
            <a:xfrm>
              <a:off x="1035777" y="2899612"/>
              <a:ext cx="2523112" cy="2828088"/>
              <a:chOff x="1035777" y="2899612"/>
              <a:chExt cx="2523112" cy="2828088"/>
            </a:xfrm>
          </p:grpSpPr>
          <p:grpSp>
            <p:nvGrpSpPr>
              <p:cNvPr id="10" name="Group 9">
                <a:extLst>
                  <a:ext uri="{FF2B5EF4-FFF2-40B4-BE49-F238E27FC236}">
                    <a16:creationId xmlns:a16="http://schemas.microsoft.com/office/drawing/2014/main" id="{E36E1997-6DC9-AF0A-232E-C3BCED0D1657}"/>
                  </a:ext>
                </a:extLst>
              </p:cNvPr>
              <p:cNvGrpSpPr/>
              <p:nvPr/>
            </p:nvGrpSpPr>
            <p:grpSpPr>
              <a:xfrm>
                <a:off x="1305777" y="2899612"/>
                <a:ext cx="2253112" cy="2573634"/>
                <a:chOff x="1587500" y="2597783"/>
                <a:chExt cx="2676255" cy="3056975"/>
              </a:xfrm>
            </p:grpSpPr>
            <p:sp>
              <p:nvSpPr>
                <p:cNvPr id="8" name="Rectangle: Rounded Corners 7">
                  <a:extLst>
                    <a:ext uri="{FF2B5EF4-FFF2-40B4-BE49-F238E27FC236}">
                      <a16:creationId xmlns:a16="http://schemas.microsoft.com/office/drawing/2014/main" id="{7FC4419A-FD4B-18BF-8672-D63C44BECB59}"/>
                    </a:ext>
                  </a:extLst>
                </p:cNvPr>
                <p:cNvSpPr/>
                <p:nvPr/>
              </p:nvSpPr>
              <p:spPr>
                <a:xfrm rot="2018841">
                  <a:off x="2180955" y="2597783"/>
                  <a:ext cx="2082800" cy="1577271"/>
                </a:xfrm>
                <a:prstGeom prst="roundRect">
                  <a:avLst>
                    <a:gd name="adj" fmla="val 3862"/>
                  </a:avLst>
                </a:prstGeom>
                <a:gradFill>
                  <a:gsLst>
                    <a:gs pos="0">
                      <a:schemeClr val="accent1">
                        <a:lumMod val="60000"/>
                        <a:lumOff val="40000"/>
                      </a:schemeClr>
                    </a:gs>
                    <a:gs pos="50000">
                      <a:schemeClr val="accent1"/>
                    </a:gs>
                  </a:gsLst>
                  <a:lin ang="2700000" scaled="0"/>
                </a:gradFill>
                <a:ln w="6055" cap="flat">
                  <a:noFill/>
                  <a:prstDash val="solid"/>
                  <a:miter/>
                </a:ln>
              </p:spPr>
              <p:txBody>
                <a:bodyPr lIns="108000" tIns="108000" rIns="108000" bIns="108000" rtlCol="0" anchor="ctr"/>
                <a:lstStyle/>
                <a:p>
                  <a:pPr algn="ctr"/>
                  <a:endParaRPr lang="zh-CN" altLang="en-US" dirty="0">
                    <a:solidFill>
                      <a:schemeClr val="tx1"/>
                    </a:solidFill>
                    <a:latin typeface="Arial" panose="020B0604020202020204" pitchFamily="34" charset="0"/>
                    <a:ea typeface="微软雅黑" panose="020B0503020204020204" pitchFamily="34" charset="-122"/>
                  </a:endParaRPr>
                </a:p>
              </p:txBody>
            </p:sp>
            <p:sp>
              <p:nvSpPr>
                <p:cNvPr id="7" name="Rectangle: Rounded Corners 6">
                  <a:extLst>
                    <a:ext uri="{FF2B5EF4-FFF2-40B4-BE49-F238E27FC236}">
                      <a16:creationId xmlns:a16="http://schemas.microsoft.com/office/drawing/2014/main" id="{CD61CA5B-0A40-5C77-2B02-B1FD24EC3575}"/>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与他人交流，获取新思路和方法</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C98ECB0E-E1DD-9EA4-A632-41E771846D6D}"/>
                  </a:ext>
                </a:extLst>
              </p:cNvPr>
              <p:cNvGrpSpPr/>
              <p:nvPr/>
            </p:nvGrpSpPr>
            <p:grpSpPr>
              <a:xfrm>
                <a:off x="1035777" y="5187700"/>
                <a:ext cx="540000" cy="540000"/>
                <a:chOff x="2832175" y="5599496"/>
                <a:chExt cx="540000" cy="540000"/>
              </a:xfrm>
            </p:grpSpPr>
            <p:sp>
              <p:nvSpPr>
                <p:cNvPr id="24" name="TextBox 23">
                  <a:extLst>
                    <a:ext uri="{FF2B5EF4-FFF2-40B4-BE49-F238E27FC236}">
                      <a16:creationId xmlns:a16="http://schemas.microsoft.com/office/drawing/2014/main" id="{543A7F82-4445-1AE8-3C60-1B193C9E90F3}"/>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Shape 24">
                  <a:extLst>
                    <a:ext uri="{FF2B5EF4-FFF2-40B4-BE49-F238E27FC236}">
                      <a16:creationId xmlns:a16="http://schemas.microsoft.com/office/drawing/2014/main" id="{5862245D-2622-8FBC-2488-70BA3F45FEDF}"/>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a:extLst>
                  <a:ext uri="{FF2B5EF4-FFF2-40B4-BE49-F238E27FC236}">
                    <a16:creationId xmlns:a16="http://schemas.microsoft.com/office/drawing/2014/main" id="{43F31F1E-D1FB-B62F-CCB0-ED9D69BAAFBD}"/>
                  </a:ext>
                </a:extLst>
              </p:cNvPr>
              <p:cNvSpPr>
                <a:spLocks noChangeAspect="1"/>
              </p:cNvSpPr>
              <p:nvPr/>
            </p:nvSpPr>
            <p:spPr>
              <a:xfrm>
                <a:off x="1596797"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知识分享</a:t>
                </a:r>
              </a:p>
            </p:txBody>
          </p:sp>
        </p:grpSp>
        <p:grpSp>
          <p:nvGrpSpPr>
            <p:cNvPr id="37" name="Group 36">
              <a:extLst>
                <a:ext uri="{FF2B5EF4-FFF2-40B4-BE49-F238E27FC236}">
                  <a16:creationId xmlns:a16="http://schemas.microsoft.com/office/drawing/2014/main" id="{72D47664-B55C-C7EF-1C07-12E42C58540C}"/>
                </a:ext>
              </a:extLst>
            </p:cNvPr>
            <p:cNvGrpSpPr/>
            <p:nvPr/>
          </p:nvGrpSpPr>
          <p:grpSpPr>
            <a:xfrm>
              <a:off x="4697860" y="2899612"/>
              <a:ext cx="2524696" cy="2843634"/>
              <a:chOff x="4697860" y="2899612"/>
              <a:chExt cx="2524696" cy="2843634"/>
            </a:xfrm>
          </p:grpSpPr>
          <p:grpSp>
            <p:nvGrpSpPr>
              <p:cNvPr id="11" name="Group 10">
                <a:extLst>
                  <a:ext uri="{FF2B5EF4-FFF2-40B4-BE49-F238E27FC236}">
                    <a16:creationId xmlns:a16="http://schemas.microsoft.com/office/drawing/2014/main" id="{41E84E6A-984D-1AB0-8029-A8B4ADDB567B}"/>
                  </a:ext>
                </a:extLst>
              </p:cNvPr>
              <p:cNvGrpSpPr/>
              <p:nvPr/>
            </p:nvGrpSpPr>
            <p:grpSpPr>
              <a:xfrm>
                <a:off x="4969444" y="2899612"/>
                <a:ext cx="2253112" cy="2573634"/>
                <a:chOff x="1587500" y="2597783"/>
                <a:chExt cx="2676255" cy="3056975"/>
              </a:xfrm>
            </p:grpSpPr>
            <p:sp>
              <p:nvSpPr>
                <p:cNvPr id="12" name="Rectangle: Rounded Corners 11">
                  <a:extLst>
                    <a:ext uri="{FF2B5EF4-FFF2-40B4-BE49-F238E27FC236}">
                      <a16:creationId xmlns:a16="http://schemas.microsoft.com/office/drawing/2014/main" id="{9AEE4C8C-1DCD-8ED7-1D30-5160256B5B13}"/>
                    </a:ext>
                  </a:extLst>
                </p:cNvPr>
                <p:cNvSpPr/>
                <p:nvPr/>
              </p:nvSpPr>
              <p:spPr>
                <a:xfrm rot="2018841">
                  <a:off x="2180955" y="2597783"/>
                  <a:ext cx="2082800" cy="1577271"/>
                </a:xfrm>
                <a:prstGeom prst="roundRect">
                  <a:avLst>
                    <a:gd name="adj" fmla="val 3862"/>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8A35460-9495-8002-A2E4-FDD429D4A7F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合作可以共享实验设备、数据和人力资源，提高研究效率</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
                <a:extLst>
                  <a:ext uri="{FF2B5EF4-FFF2-40B4-BE49-F238E27FC236}">
                    <a16:creationId xmlns:a16="http://schemas.microsoft.com/office/drawing/2014/main" id="{13F6EC27-6FD8-BA2E-7BFD-B1F1172B6DA9}"/>
                  </a:ext>
                </a:extLst>
              </p:cNvPr>
              <p:cNvGrpSpPr/>
              <p:nvPr/>
            </p:nvGrpSpPr>
            <p:grpSpPr>
              <a:xfrm>
                <a:off x="4697860" y="5203246"/>
                <a:ext cx="540000" cy="540000"/>
                <a:chOff x="3708127" y="5599496"/>
                <a:chExt cx="540000" cy="540000"/>
              </a:xfrm>
            </p:grpSpPr>
            <p:sp>
              <p:nvSpPr>
                <p:cNvPr id="27" name="TextBox 26">
                  <a:extLst>
                    <a:ext uri="{FF2B5EF4-FFF2-40B4-BE49-F238E27FC236}">
                      <a16:creationId xmlns:a16="http://schemas.microsoft.com/office/drawing/2014/main" id="{0977C421-98EB-1621-3824-414CD9BAC042}"/>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28" name="Freeform: Shape 27">
                  <a:extLst>
                    <a:ext uri="{FF2B5EF4-FFF2-40B4-BE49-F238E27FC236}">
                      <a16:creationId xmlns:a16="http://schemas.microsoft.com/office/drawing/2014/main" id="{23050787-6194-213A-7E9B-1B0A0EFBC660}"/>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Rectangle 33">
                <a:extLst>
                  <a:ext uri="{FF2B5EF4-FFF2-40B4-BE49-F238E27FC236}">
                    <a16:creationId xmlns:a16="http://schemas.microsoft.com/office/drawing/2014/main" id="{533B524B-E2C8-0716-C785-AED4E3754EE2}"/>
                  </a:ext>
                </a:extLst>
              </p:cNvPr>
              <p:cNvSpPr>
                <a:spLocks noChangeAspect="1"/>
              </p:cNvSpPr>
              <p:nvPr/>
            </p:nvSpPr>
            <p:spPr>
              <a:xfrm>
                <a:off x="5260464"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资源互补</a:t>
                </a:r>
              </a:p>
            </p:txBody>
          </p:sp>
        </p:grpSp>
        <p:grpSp>
          <p:nvGrpSpPr>
            <p:cNvPr id="38" name="Group 37">
              <a:extLst>
                <a:ext uri="{FF2B5EF4-FFF2-40B4-BE49-F238E27FC236}">
                  <a16:creationId xmlns:a16="http://schemas.microsoft.com/office/drawing/2014/main" id="{0E143F22-2F6B-7B20-6C2A-57603165CE60}"/>
                </a:ext>
              </a:extLst>
            </p:cNvPr>
            <p:cNvGrpSpPr/>
            <p:nvPr/>
          </p:nvGrpSpPr>
          <p:grpSpPr>
            <a:xfrm>
              <a:off x="8359943" y="2899612"/>
              <a:ext cx="2526280" cy="2843634"/>
              <a:chOff x="8359943" y="2899612"/>
              <a:chExt cx="2526280" cy="2843634"/>
            </a:xfrm>
          </p:grpSpPr>
          <p:grpSp>
            <p:nvGrpSpPr>
              <p:cNvPr id="14" name="Group 13">
                <a:extLst>
                  <a:ext uri="{FF2B5EF4-FFF2-40B4-BE49-F238E27FC236}">
                    <a16:creationId xmlns:a16="http://schemas.microsoft.com/office/drawing/2014/main" id="{8290FBD1-87DB-4577-9D33-E2A580922F4F}"/>
                  </a:ext>
                </a:extLst>
              </p:cNvPr>
              <p:cNvGrpSpPr/>
              <p:nvPr/>
            </p:nvGrpSpPr>
            <p:grpSpPr>
              <a:xfrm>
                <a:off x="8633111" y="2899612"/>
                <a:ext cx="2253112" cy="2573634"/>
                <a:chOff x="1587500" y="2597783"/>
                <a:chExt cx="2676255" cy="3056975"/>
              </a:xfrm>
            </p:grpSpPr>
            <p:sp>
              <p:nvSpPr>
                <p:cNvPr id="15" name="Rectangle: Rounded Corners 14">
                  <a:extLst>
                    <a:ext uri="{FF2B5EF4-FFF2-40B4-BE49-F238E27FC236}">
                      <a16:creationId xmlns:a16="http://schemas.microsoft.com/office/drawing/2014/main" id="{CD47E5C4-25DA-F9C7-105A-44E1016DB880}"/>
                    </a:ext>
                  </a:extLst>
                </p:cNvPr>
                <p:cNvSpPr/>
                <p:nvPr/>
              </p:nvSpPr>
              <p:spPr>
                <a:xfrm rot="2018841">
                  <a:off x="2180955" y="2597783"/>
                  <a:ext cx="2082800" cy="1577271"/>
                </a:xfrm>
                <a:prstGeom prst="roundRect">
                  <a:avLst>
                    <a:gd name="adj" fmla="val 3862"/>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endParaRPr>
                </a:p>
              </p:txBody>
            </p:sp>
            <p:sp>
              <p:nvSpPr>
                <p:cNvPr id="16" name="Rectangle: Rounded Corners 15">
                  <a:extLst>
                    <a:ext uri="{FF2B5EF4-FFF2-40B4-BE49-F238E27FC236}">
                      <a16:creationId xmlns:a16="http://schemas.microsoft.com/office/drawing/2014/main" id="{54A07569-D078-573C-CF9E-DF8D97AFEC0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与合作伙伴共同发表研究论文，增加论文的引用和学术声誉</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28">
                <a:extLst>
                  <a:ext uri="{FF2B5EF4-FFF2-40B4-BE49-F238E27FC236}">
                    <a16:creationId xmlns:a16="http://schemas.microsoft.com/office/drawing/2014/main" id="{57B47419-E07E-CADA-E1A2-03029E773672}"/>
                  </a:ext>
                </a:extLst>
              </p:cNvPr>
              <p:cNvGrpSpPr/>
              <p:nvPr/>
            </p:nvGrpSpPr>
            <p:grpSpPr>
              <a:xfrm>
                <a:off x="8359943" y="5203246"/>
                <a:ext cx="540000" cy="540000"/>
                <a:chOff x="4584079" y="5599496"/>
                <a:chExt cx="540000" cy="540000"/>
              </a:xfrm>
            </p:grpSpPr>
            <p:sp>
              <p:nvSpPr>
                <p:cNvPr id="30" name="TextBox 29">
                  <a:extLst>
                    <a:ext uri="{FF2B5EF4-FFF2-40B4-BE49-F238E27FC236}">
                      <a16:creationId xmlns:a16="http://schemas.microsoft.com/office/drawing/2014/main" id="{FEE57017-EBBA-05AD-E188-8AE368ED4D6B}"/>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31" name="Freeform: Shape 30">
                  <a:extLst>
                    <a:ext uri="{FF2B5EF4-FFF2-40B4-BE49-F238E27FC236}">
                      <a16:creationId xmlns:a16="http://schemas.microsoft.com/office/drawing/2014/main" id="{63E006CC-C1BA-62EC-062E-6F20D0D4E74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34">
                <a:extLst>
                  <a:ext uri="{FF2B5EF4-FFF2-40B4-BE49-F238E27FC236}">
                    <a16:creationId xmlns:a16="http://schemas.microsoft.com/office/drawing/2014/main" id="{D28DEBFF-8203-54D0-167E-B47DE32A4351}"/>
                  </a:ext>
                </a:extLst>
              </p:cNvPr>
              <p:cNvSpPr>
                <a:spLocks noChangeAspect="1"/>
              </p:cNvSpPr>
              <p:nvPr/>
            </p:nvSpPr>
            <p:spPr>
              <a:xfrm>
                <a:off x="8924131"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学术影响力</a:t>
                </a:r>
              </a:p>
            </p:txBody>
          </p:sp>
        </p:grpSp>
      </p:grpSp>
      <p:sp>
        <p:nvSpPr>
          <p:cNvPr id="40" name="Title 39"/>
          <p:cNvSpPr>
            <a:spLocks noGrp="1"/>
          </p:cNvSpPr>
          <p:nvPr>
            <p:ph type="title"/>
          </p:nvPr>
        </p:nvSpPr>
        <p:spPr/>
        <p:txBody>
          <a:bodyPr wrap="square">
            <a:normAutofit/>
          </a:bodyPr>
          <a:lstStyle/>
          <a:p>
            <a:pPr lvl="0"/>
            <a:r>
              <a:rPr lang="en-US"/>
              <a:t>合作的益处</a:t>
            </a:r>
          </a:p>
        </p:txBody>
      </p:sp>
    </p:spTree>
    <p:custDataLst>
      <p:tags r:id="rId1"/>
    </p:custDataLst>
    <p:extLst>
      <p:ext uri="{BB962C8B-B14F-4D97-AF65-F5344CB8AC3E}">
        <p14:creationId xmlns:p14="http://schemas.microsoft.com/office/powerpoint/2010/main" val="793599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09.提交学术期刊</a:t>
            </a:r>
          </a:p>
        </p:txBody>
      </p:sp>
      <p:sp>
        <p:nvSpPr>
          <p:cNvPr id="25" name="Text Placeholder 24"/>
          <p:cNvSpPr>
            <a:spLocks noGrp="1"/>
          </p:cNvSpPr>
          <p:nvPr>
            <p:ph type="body" sz="quarter" idx="1"/>
          </p:nvPr>
        </p:nvSpPr>
        <p:spPr/>
        <p:txBody>
          <a:bodyPr wrap="square">
            <a:normAutofit/>
          </a:bodyPr>
          <a:lstStyle/>
          <a:p>
            <a:pPr lvl="0"/>
            <a:r>
              <a:rPr lang="zh-CN" altLang="en-US"/>
              <a:t>论文提交过程与学术期刊选择</a:t>
            </a:r>
          </a:p>
        </p:txBody>
      </p:sp>
    </p:spTree>
    <p:custDataLst>
      <p:tags r:id="rId1"/>
    </p:custDataLst>
    <p:extLst>
      <p:ext uri="{BB962C8B-B14F-4D97-AF65-F5344CB8AC3E}">
        <p14:creationId xmlns:p14="http://schemas.microsoft.com/office/powerpoint/2010/main" val="2276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1529291"/>
            <a:ext cx="11359243" cy="4009411"/>
            <a:chOff x="0" y="1529291"/>
            <a:chExt cx="11359243" cy="4009411"/>
          </a:xfrm>
        </p:grpSpPr>
        <p:sp>
          <p:nvSpPr>
            <p:cNvPr id="4" name="Freeform: Shape 3">
              <a:extLst>
                <a:ext uri="{FF2B5EF4-FFF2-40B4-BE49-F238E27FC236}">
                  <a16:creationId xmlns:a16="http://schemas.microsoft.com/office/drawing/2014/main" id="{3A6563E5-9150-43FC-9A44-557F6EB5051F}"/>
                </a:ext>
              </a:extLst>
            </p:cNvPr>
            <p:cNvSpPr/>
            <p:nvPr/>
          </p:nvSpPr>
          <p:spPr>
            <a:xfrm>
              <a:off x="0" y="1529291"/>
              <a:ext cx="3164114" cy="4009411"/>
            </a:xfrm>
            <a:custGeom>
              <a:avLst/>
              <a:gdLst>
                <a:gd name="connsiteX0" fmla="*/ 1220133 w 3329836"/>
                <a:gd name="connsiteY0" fmla="*/ 0 h 4219406"/>
                <a:gd name="connsiteX1" fmla="*/ 3329836 w 3329836"/>
                <a:gd name="connsiteY1" fmla="*/ 2109703 h 4219406"/>
                <a:gd name="connsiteX2" fmla="*/ 1220133 w 3329836"/>
                <a:gd name="connsiteY2" fmla="*/ 4219406 h 4219406"/>
                <a:gd name="connsiteX3" fmla="*/ 40578 w 3329836"/>
                <a:gd name="connsiteY3" fmla="*/ 3859102 h 4219406"/>
                <a:gd name="connsiteX4" fmla="*/ 0 w 3329836"/>
                <a:gd name="connsiteY4" fmla="*/ 3828759 h 4219406"/>
                <a:gd name="connsiteX5" fmla="*/ 0 w 3329836"/>
                <a:gd name="connsiteY5" fmla="*/ 390648 h 4219406"/>
                <a:gd name="connsiteX6" fmla="*/ 40578 w 3329836"/>
                <a:gd name="connsiteY6" fmla="*/ 360304 h 4219406"/>
                <a:gd name="connsiteX7" fmla="*/ 1220133 w 3329836"/>
                <a:gd name="connsiteY7" fmla="*/ 0 h 42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836" h="4219406">
                  <a:moveTo>
                    <a:pt x="1220133" y="0"/>
                  </a:moveTo>
                  <a:cubicBezTo>
                    <a:pt x="2385290" y="0"/>
                    <a:pt x="3329836" y="944546"/>
                    <a:pt x="3329836" y="2109703"/>
                  </a:cubicBezTo>
                  <a:cubicBezTo>
                    <a:pt x="3329836" y="3274860"/>
                    <a:pt x="2385290" y="4219406"/>
                    <a:pt x="1220133" y="4219406"/>
                  </a:cubicBezTo>
                  <a:cubicBezTo>
                    <a:pt x="783199" y="4219406"/>
                    <a:pt x="377289" y="4086579"/>
                    <a:pt x="40578" y="3859102"/>
                  </a:cubicBezTo>
                  <a:lnTo>
                    <a:pt x="0" y="3828759"/>
                  </a:lnTo>
                  <a:lnTo>
                    <a:pt x="0" y="390648"/>
                  </a:lnTo>
                  <a:lnTo>
                    <a:pt x="40578" y="360304"/>
                  </a:lnTo>
                  <a:cubicBezTo>
                    <a:pt x="377289" y="132827"/>
                    <a:pt x="783199" y="0"/>
                    <a:pt x="1220133" y="0"/>
                  </a:cubicBezTo>
                  <a:close/>
                </a:path>
              </a:pathLst>
            </a:custGeom>
            <a:blipFill rotWithShape="0">
              <a:blip r:embed="rId3"/>
              <a:srcRect/>
              <a:stretch>
                <a:fillRect l="-44760" r="-447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Group 1">
              <a:extLst>
                <a:ext uri="{FF2B5EF4-FFF2-40B4-BE49-F238E27FC236}">
                  <a16:creationId xmlns:a16="http://schemas.microsoft.com/office/drawing/2014/main" id="{0A6B230B-1133-4305-AE0A-5C79A1CF619D}"/>
                </a:ext>
              </a:extLst>
            </p:cNvPr>
            <p:cNvGrpSpPr/>
            <p:nvPr/>
          </p:nvGrpSpPr>
          <p:grpSpPr>
            <a:xfrm>
              <a:off x="3879191" y="1788831"/>
              <a:ext cx="7480052" cy="3519985"/>
              <a:chOff x="4038848" y="1788831"/>
              <a:chExt cx="7480052" cy="3519985"/>
            </a:xfrm>
          </p:grpSpPr>
          <p:sp>
            <p:nvSpPr>
              <p:cNvPr id="5" name="Oval 4">
                <a:extLst>
                  <a:ext uri="{FF2B5EF4-FFF2-40B4-BE49-F238E27FC236}">
                    <a16:creationId xmlns:a16="http://schemas.microsoft.com/office/drawing/2014/main" id="{2F989B83-7276-48DC-847E-7167FC065BB4}"/>
                  </a:ext>
                </a:extLst>
              </p:cNvPr>
              <p:cNvSpPr/>
              <p:nvPr/>
            </p:nvSpPr>
            <p:spPr>
              <a:xfrm>
                <a:off x="4038848"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gradFill>
                    <a:gsLst>
                      <a:gs pos="60000">
                        <a:schemeClr val="accent1">
                          <a:lumMod val="60000"/>
                          <a:lumOff val="40000"/>
                        </a:schemeClr>
                      </a:gs>
                      <a:gs pos="100000">
                        <a:schemeClr val="accent1"/>
                      </a:gs>
                    </a:gsLst>
                    <a:lin ang="2700000" scaled="0"/>
                  </a:gradFill>
                </a:endParaRPr>
              </a:p>
            </p:txBody>
          </p:sp>
          <p:sp>
            <p:nvSpPr>
              <p:cNvPr id="6" name="Oval 5">
                <a:extLst>
                  <a:ext uri="{FF2B5EF4-FFF2-40B4-BE49-F238E27FC236}">
                    <a16:creationId xmlns:a16="http://schemas.microsoft.com/office/drawing/2014/main" id="{7111D412-AC83-498A-BF55-8AE1BD58DBB4}"/>
                  </a:ext>
                </a:extLst>
              </p:cNvPr>
              <p:cNvSpPr/>
              <p:nvPr/>
            </p:nvSpPr>
            <p:spPr>
              <a:xfrm>
                <a:off x="6738504"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sp>
            <p:nvSpPr>
              <p:cNvPr id="7" name="Oval 6">
                <a:extLst>
                  <a:ext uri="{FF2B5EF4-FFF2-40B4-BE49-F238E27FC236}">
                    <a16:creationId xmlns:a16="http://schemas.microsoft.com/office/drawing/2014/main" id="{185B34D9-82CE-43FE-A21F-BF3141DFA7F7}"/>
                  </a:ext>
                </a:extLst>
              </p:cNvPr>
              <p:cNvSpPr/>
              <p:nvPr/>
            </p:nvSpPr>
            <p:spPr>
              <a:xfrm>
                <a:off x="9438161"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cxnSp>
            <p:nvCxnSpPr>
              <p:cNvPr id="8" name="Straight Connector 7">
                <a:extLst>
                  <a:ext uri="{FF2B5EF4-FFF2-40B4-BE49-F238E27FC236}">
                    <a16:creationId xmlns:a16="http://schemas.microsoft.com/office/drawing/2014/main" id="{A9ACB8CC-0EC6-4C9F-A707-A714E1900C1F}"/>
                  </a:ext>
                </a:extLst>
              </p:cNvPr>
              <p:cNvCxnSpPr>
                <a:cxnSpLocks/>
                <a:stCxn id="5" idx="6"/>
                <a:endCxn id="6" idx="2"/>
              </p:cNvCxnSpPr>
              <p:nvPr/>
            </p:nvCxnSpPr>
            <p:spPr>
              <a:xfrm>
                <a:off x="5065898" y="3632200"/>
                <a:ext cx="1672606"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6FEAB7-DA7F-441E-AECF-AB6104887191}"/>
                  </a:ext>
                </a:extLst>
              </p:cNvPr>
              <p:cNvCxnSpPr>
                <a:cxnSpLocks/>
                <a:stCxn id="6" idx="6"/>
                <a:endCxn id="7" idx="2"/>
              </p:cNvCxnSpPr>
              <p:nvPr/>
            </p:nvCxnSpPr>
            <p:spPr>
              <a:xfrm>
                <a:off x="7765554" y="3632200"/>
                <a:ext cx="1672607"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D81673-058C-442A-A16A-239C9A393853}"/>
                  </a:ext>
                </a:extLst>
              </p:cNvPr>
              <p:cNvSpPr txBox="1"/>
              <p:nvPr/>
            </p:nvSpPr>
            <p:spPr>
              <a:xfrm>
                <a:off x="4232413" y="3339812"/>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5" name="TextBox 14">
                <a:extLst>
                  <a:ext uri="{FF2B5EF4-FFF2-40B4-BE49-F238E27FC236}">
                    <a16:creationId xmlns:a16="http://schemas.microsoft.com/office/drawing/2014/main" id="{09B2E386-431E-4BE5-8EEA-5A8E7151B4CC}"/>
                  </a:ext>
                </a:extLst>
              </p:cNvPr>
              <p:cNvSpPr txBox="1"/>
              <p:nvPr/>
            </p:nvSpPr>
            <p:spPr>
              <a:xfrm>
                <a:off x="6932069" y="3339812"/>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6" name="TextBox 15">
                <a:extLst>
                  <a:ext uri="{FF2B5EF4-FFF2-40B4-BE49-F238E27FC236}">
                    <a16:creationId xmlns:a16="http://schemas.microsoft.com/office/drawing/2014/main" id="{6002FA7B-2A12-4B1A-BDCE-B66B984499EE}"/>
                  </a:ext>
                </a:extLst>
              </p:cNvPr>
              <p:cNvSpPr txBox="1"/>
              <p:nvPr/>
            </p:nvSpPr>
            <p:spPr>
              <a:xfrm>
                <a:off x="9631726" y="3339811"/>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nvGrpSpPr>
              <p:cNvPr id="21" name="Group 20">
                <a:extLst>
                  <a:ext uri="{FF2B5EF4-FFF2-40B4-BE49-F238E27FC236}">
                    <a16:creationId xmlns:a16="http://schemas.microsoft.com/office/drawing/2014/main" id="{D5CB4D05-0687-4B6C-B1A1-59225146A54A}"/>
                  </a:ext>
                </a:extLst>
              </p:cNvPr>
              <p:cNvGrpSpPr/>
              <p:nvPr/>
            </p:nvGrpSpPr>
            <p:grpSpPr>
              <a:xfrm>
                <a:off x="4038848" y="4366862"/>
                <a:ext cx="2138385" cy="941954"/>
                <a:chOff x="3885673" y="4163662"/>
                <a:chExt cx="1905527" cy="941954"/>
              </a:xfrm>
            </p:grpSpPr>
            <p:sp>
              <p:nvSpPr>
                <p:cNvPr id="17" name="TextBox 16">
                  <a:extLst>
                    <a:ext uri="{FF2B5EF4-FFF2-40B4-BE49-F238E27FC236}">
                      <a16:creationId xmlns:a16="http://schemas.microsoft.com/office/drawing/2014/main" id="{4B314262-3543-4F49-A344-19A94D0A0159}"/>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根据研究领域和目标读者选择合适的期刊</a:t>
                  </a:r>
                </a:p>
              </p:txBody>
            </p:sp>
            <p:sp>
              <p:nvSpPr>
                <p:cNvPr id="18" name="TextBox 17">
                  <a:extLst>
                    <a:ext uri="{FF2B5EF4-FFF2-40B4-BE49-F238E27FC236}">
                      <a16:creationId xmlns:a16="http://schemas.microsoft.com/office/drawing/2014/main" id="{72D891DA-0C22-4CEE-8A4F-929A4013CEB5}"/>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选择学术期刊</a:t>
                  </a:r>
                </a:p>
              </p:txBody>
            </p:sp>
          </p:grpSp>
          <p:grpSp>
            <p:nvGrpSpPr>
              <p:cNvPr id="22" name="Group 21">
                <a:extLst>
                  <a:ext uri="{FF2B5EF4-FFF2-40B4-BE49-F238E27FC236}">
                    <a16:creationId xmlns:a16="http://schemas.microsoft.com/office/drawing/2014/main" id="{519EFA46-BA6E-4A5D-8AA6-811E07B49104}"/>
                  </a:ext>
                </a:extLst>
              </p:cNvPr>
              <p:cNvGrpSpPr/>
              <p:nvPr/>
            </p:nvGrpSpPr>
            <p:grpSpPr>
              <a:xfrm>
                <a:off x="9380515" y="4366862"/>
                <a:ext cx="2138385" cy="941954"/>
                <a:chOff x="3885673" y="4163662"/>
                <a:chExt cx="1905527" cy="941954"/>
              </a:xfrm>
            </p:grpSpPr>
            <p:sp>
              <p:nvSpPr>
                <p:cNvPr id="23" name="TextBox 22">
                  <a:extLst>
                    <a:ext uri="{FF2B5EF4-FFF2-40B4-BE49-F238E27FC236}">
                      <a16:creationId xmlns:a16="http://schemas.microsoft.com/office/drawing/2014/main" id="{75B61802-ABF2-4CEC-8432-5D8CAFBBDFFA}"/>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按照期刊要求，通过在线系统或电子邮件提交研究论文</a:t>
                  </a:r>
                </a:p>
              </p:txBody>
            </p:sp>
            <p:sp>
              <p:nvSpPr>
                <p:cNvPr id="24" name="TextBox 23">
                  <a:extLst>
                    <a:ext uri="{FF2B5EF4-FFF2-40B4-BE49-F238E27FC236}">
                      <a16:creationId xmlns:a16="http://schemas.microsoft.com/office/drawing/2014/main" id="{B64EE1C4-3FDC-4238-BA20-0B666ECC51A6}"/>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提交论文</a:t>
                  </a:r>
                </a:p>
              </p:txBody>
            </p:sp>
          </p:grpSp>
          <p:grpSp>
            <p:nvGrpSpPr>
              <p:cNvPr id="25" name="Group 24">
                <a:extLst>
                  <a:ext uri="{FF2B5EF4-FFF2-40B4-BE49-F238E27FC236}">
                    <a16:creationId xmlns:a16="http://schemas.microsoft.com/office/drawing/2014/main" id="{671A9A78-4EC2-4BE2-9CF5-63B656C5210E}"/>
                  </a:ext>
                </a:extLst>
              </p:cNvPr>
              <p:cNvGrpSpPr/>
              <p:nvPr/>
            </p:nvGrpSpPr>
            <p:grpSpPr>
              <a:xfrm>
                <a:off x="6738504" y="1788831"/>
                <a:ext cx="2158753" cy="941954"/>
                <a:chOff x="3885673" y="4163662"/>
                <a:chExt cx="1905527" cy="941954"/>
              </a:xfrm>
            </p:grpSpPr>
            <p:sp>
              <p:nvSpPr>
                <p:cNvPr id="26" name="TextBox 25">
                  <a:extLst>
                    <a:ext uri="{FF2B5EF4-FFF2-40B4-BE49-F238E27FC236}">
                      <a16:creationId xmlns:a16="http://schemas.microsoft.com/office/drawing/2014/main" id="{C57EFE4A-4061-41FB-8F2D-8787848D2B76}"/>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整理研究论文、作者信息和附加材料，准备投稿</a:t>
                  </a:r>
                </a:p>
              </p:txBody>
            </p:sp>
            <p:sp>
              <p:nvSpPr>
                <p:cNvPr id="27" name="TextBox 26">
                  <a:extLst>
                    <a:ext uri="{FF2B5EF4-FFF2-40B4-BE49-F238E27FC236}">
                      <a16:creationId xmlns:a16="http://schemas.microsoft.com/office/drawing/2014/main" id="{AF19A79E-CEB4-499A-96A8-5996209A1BAD}"/>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准备提交材料</a:t>
                  </a:r>
                </a:p>
              </p:txBody>
            </p:sp>
          </p:grpSp>
        </p:grpSp>
      </p:grpSp>
      <p:sp>
        <p:nvSpPr>
          <p:cNvPr id="29" name="Title 28"/>
          <p:cNvSpPr>
            <a:spLocks noGrp="1"/>
          </p:cNvSpPr>
          <p:nvPr>
            <p:ph type="title"/>
          </p:nvPr>
        </p:nvSpPr>
        <p:spPr/>
        <p:txBody>
          <a:bodyPr wrap="square">
            <a:normAutofit/>
          </a:bodyPr>
          <a:lstStyle/>
          <a:p>
            <a:pPr lvl="0"/>
            <a:r>
              <a:rPr lang="en-US"/>
              <a:t>提交过程解释</a:t>
            </a:r>
          </a:p>
        </p:txBody>
      </p:sp>
    </p:spTree>
    <p:custDataLst>
      <p:tags r:id="rId1"/>
    </p:custDataLst>
    <p:extLst>
      <p:ext uri="{BB962C8B-B14F-4D97-AF65-F5344CB8AC3E}">
        <p14:creationId xmlns:p14="http://schemas.microsoft.com/office/powerpoint/2010/main" val="181301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1B2084-334D-3597-1D69-2599825EF7A8}"/>
              </a:ext>
            </a:extLst>
          </p:cNvPr>
          <p:cNvGrpSpPr/>
          <p:nvPr/>
        </p:nvGrpSpPr>
        <p:grpSpPr>
          <a:xfrm>
            <a:off x="660401" y="1622742"/>
            <a:ext cx="9895949" cy="5235258"/>
            <a:chOff x="660401" y="1622742"/>
            <a:chExt cx="9895949" cy="5235258"/>
          </a:xfrm>
        </p:grpSpPr>
        <p:sp>
          <p:nvSpPr>
            <p:cNvPr id="17" name="Rectangle 16">
              <a:extLst>
                <a:ext uri="{FF2B5EF4-FFF2-40B4-BE49-F238E27FC236}">
                  <a16:creationId xmlns:a16="http://schemas.microsoft.com/office/drawing/2014/main" id="{0C5D1AED-E22D-521A-5456-F1D2616697F9}"/>
                </a:ext>
              </a:extLst>
            </p:cNvPr>
            <p:cNvSpPr>
              <a:spLocks/>
            </p:cNvSpPr>
            <p:nvPr/>
          </p:nvSpPr>
          <p:spPr>
            <a:xfrm>
              <a:off x="660401" y="1622742"/>
              <a:ext cx="477787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buSzPct val="25000"/>
              </a:pPr>
              <a:r>
                <a:rPr lang="zh-CN" altLang="en-US" sz="2400" b="1" dirty="0">
                  <a:solidFill>
                    <a:schemeClr val="tx1"/>
                  </a:solidFill>
                </a:rPr>
                <a:t>选择学术期刊的标准</a:t>
              </a:r>
              <a:endParaRPr lang="en-US" altLang="zh-CN" sz="3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131">
              <a:extLst>
                <a:ext uri="{FF2B5EF4-FFF2-40B4-BE49-F238E27FC236}">
                  <a16:creationId xmlns:a16="http://schemas.microsoft.com/office/drawing/2014/main" id="{2FB8E34E-157F-DB2F-B613-B2726E566585}"/>
                </a:ext>
              </a:extLst>
            </p:cNvPr>
            <p:cNvGrpSpPr/>
            <p:nvPr/>
          </p:nvGrpSpPr>
          <p:grpSpPr>
            <a:xfrm>
              <a:off x="1657876" y="2965184"/>
              <a:ext cx="8898474" cy="3892816"/>
              <a:chOff x="1657876" y="2965184"/>
              <a:chExt cx="8898474" cy="3892816"/>
            </a:xfrm>
          </p:grpSpPr>
          <p:grpSp>
            <p:nvGrpSpPr>
              <p:cNvPr id="129" name="Group 128">
                <a:extLst>
                  <a:ext uri="{FF2B5EF4-FFF2-40B4-BE49-F238E27FC236}">
                    <a16:creationId xmlns:a16="http://schemas.microsoft.com/office/drawing/2014/main" id="{03996928-D67C-2D50-8C9A-66BCCF354C22}"/>
                  </a:ext>
                </a:extLst>
              </p:cNvPr>
              <p:cNvGrpSpPr/>
              <p:nvPr/>
            </p:nvGrpSpPr>
            <p:grpSpPr>
              <a:xfrm>
                <a:off x="1657876" y="4159000"/>
                <a:ext cx="2182877" cy="2699000"/>
                <a:chOff x="2518530" y="4159000"/>
                <a:chExt cx="2182877" cy="2699000"/>
              </a:xfrm>
            </p:grpSpPr>
            <p:grpSp>
              <p:nvGrpSpPr>
                <p:cNvPr id="84" name="Group 83">
                  <a:extLst>
                    <a:ext uri="{FF2B5EF4-FFF2-40B4-BE49-F238E27FC236}">
                      <a16:creationId xmlns:a16="http://schemas.microsoft.com/office/drawing/2014/main" id="{B0E34821-DCF1-5AC2-C07D-F60E72CCE13D}"/>
                    </a:ext>
                  </a:extLst>
                </p:cNvPr>
                <p:cNvGrpSpPr/>
                <p:nvPr/>
              </p:nvGrpSpPr>
              <p:grpSpPr>
                <a:xfrm>
                  <a:off x="2518530" y="4159000"/>
                  <a:ext cx="540000" cy="2699000"/>
                  <a:chOff x="1465936" y="4159000"/>
                  <a:chExt cx="540000" cy="2699000"/>
                </a:xfrm>
              </p:grpSpPr>
              <p:cxnSp>
                <p:nvCxnSpPr>
                  <p:cNvPr id="25" name="Straight Connector 24">
                    <a:extLst>
                      <a:ext uri="{FF2B5EF4-FFF2-40B4-BE49-F238E27FC236}">
                        <a16:creationId xmlns:a16="http://schemas.microsoft.com/office/drawing/2014/main" id="{778BE339-9948-E879-CB8D-2D6D88309920}"/>
                      </a:ext>
                    </a:extLst>
                  </p:cNvPr>
                  <p:cNvCxnSpPr>
                    <a:cxnSpLocks/>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270F004-212C-C24E-B2AE-962DC96B773D}"/>
                      </a:ext>
                    </a:extLst>
                  </p:cNvPr>
                  <p:cNvGrpSpPr/>
                  <p:nvPr/>
                </p:nvGrpSpPr>
                <p:grpSpPr>
                  <a:xfrm>
                    <a:off x="1465936" y="4159000"/>
                    <a:ext cx="540000" cy="540000"/>
                    <a:chOff x="8161012" y="5599496"/>
                    <a:chExt cx="540000" cy="540000"/>
                  </a:xfrm>
                </p:grpSpPr>
                <p:sp>
                  <p:nvSpPr>
                    <p:cNvPr id="77" name="TextBox 76">
                      <a:extLst>
                        <a:ext uri="{FF2B5EF4-FFF2-40B4-BE49-F238E27FC236}">
                          <a16:creationId xmlns:a16="http://schemas.microsoft.com/office/drawing/2014/main" id="{DF0ACC6D-3705-F69C-5054-4FE6B2A7AD40}"/>
                        </a:ext>
                      </a:extLst>
                    </p:cNvPr>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8" name="Freeform: Shape 77">
                      <a:extLst>
                        <a:ext uri="{FF2B5EF4-FFF2-40B4-BE49-F238E27FC236}">
                          <a16:creationId xmlns:a16="http://schemas.microsoft.com/office/drawing/2014/main" id="{217C2AFA-60C0-692F-82FA-9CC1D7061B08}"/>
                        </a:ext>
                      </a:extLst>
                    </p:cNvPr>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Group 115">
                  <a:extLst>
                    <a:ext uri="{FF2B5EF4-FFF2-40B4-BE49-F238E27FC236}">
                      <a16:creationId xmlns:a16="http://schemas.microsoft.com/office/drawing/2014/main" id="{43ACF7CC-411F-03C2-1253-267EBB4A4349}"/>
                    </a:ext>
                  </a:extLst>
                </p:cNvPr>
                <p:cNvGrpSpPr/>
                <p:nvPr/>
              </p:nvGrpSpPr>
              <p:grpSpPr>
                <a:xfrm>
                  <a:off x="2934120" y="5019627"/>
                  <a:ext cx="1767287" cy="1107057"/>
                  <a:chOff x="2934120" y="5019627"/>
                  <a:chExt cx="1767287" cy="1107057"/>
                </a:xfrm>
              </p:grpSpPr>
              <p:sp>
                <p:nvSpPr>
                  <p:cNvPr id="112" name="TextBox 111">
                    <a:extLst>
                      <a:ext uri="{FF2B5EF4-FFF2-40B4-BE49-F238E27FC236}">
                        <a16:creationId xmlns:a16="http://schemas.microsoft.com/office/drawing/2014/main" id="{560DE107-288D-2734-3710-7AF98EC52021}"/>
                      </a:ext>
                    </a:extLst>
                  </p:cNvPr>
                  <p:cNvSpPr txBox="1">
                    <a:spLocks/>
                  </p:cNvSpPr>
                  <p:nvPr/>
                </p:nvSpPr>
                <p:spPr>
                  <a:xfrm>
                    <a:off x="2934120" y="5388661"/>
                    <a:ext cx="1767287" cy="7380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期刊影响力的重要指标：衡量期刊影响力的重要指标。</a:t>
                    </a:r>
                  </a:p>
                </p:txBody>
              </p:sp>
              <p:sp>
                <p:nvSpPr>
                  <p:cNvPr id="113" name="TextBox 112">
                    <a:extLst>
                      <a:ext uri="{FF2B5EF4-FFF2-40B4-BE49-F238E27FC236}">
                        <a16:creationId xmlns:a16="http://schemas.microsoft.com/office/drawing/2014/main" id="{B92E00B0-2BDE-EF58-C3E0-D8DF632FA6D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1"/>
                        </a:solidFill>
                      </a:rPr>
                      <a:t>影响因子</a:t>
                    </a:r>
                  </a:p>
                </p:txBody>
              </p:sp>
            </p:grpSp>
          </p:grpSp>
          <p:grpSp>
            <p:nvGrpSpPr>
              <p:cNvPr id="128" name="Group 127">
                <a:extLst>
                  <a:ext uri="{FF2B5EF4-FFF2-40B4-BE49-F238E27FC236}">
                    <a16:creationId xmlns:a16="http://schemas.microsoft.com/office/drawing/2014/main" id="{C340DA3F-E47A-245C-6CA0-A9A48890A4FD}"/>
                  </a:ext>
                </a:extLst>
              </p:cNvPr>
              <p:cNvGrpSpPr/>
              <p:nvPr/>
            </p:nvGrpSpPr>
            <p:grpSpPr>
              <a:xfrm>
                <a:off x="5000503" y="3522853"/>
                <a:ext cx="2178293" cy="3335147"/>
                <a:chOff x="4661675" y="3522853"/>
                <a:chExt cx="2178293" cy="3335147"/>
              </a:xfrm>
            </p:grpSpPr>
            <p:grpSp>
              <p:nvGrpSpPr>
                <p:cNvPr id="85" name="Group 84">
                  <a:extLst>
                    <a:ext uri="{FF2B5EF4-FFF2-40B4-BE49-F238E27FC236}">
                      <a16:creationId xmlns:a16="http://schemas.microsoft.com/office/drawing/2014/main" id="{6F9D0BA0-A45C-33B4-C232-A7C64BEEB6B4}"/>
                    </a:ext>
                  </a:extLst>
                </p:cNvPr>
                <p:cNvGrpSpPr/>
                <p:nvPr/>
              </p:nvGrpSpPr>
              <p:grpSpPr>
                <a:xfrm>
                  <a:off x="4661675" y="3522853"/>
                  <a:ext cx="540000" cy="3335147"/>
                  <a:chOff x="3258687" y="3522853"/>
                  <a:chExt cx="540000" cy="3335147"/>
                </a:xfrm>
              </p:grpSpPr>
              <p:cxnSp>
                <p:nvCxnSpPr>
                  <p:cNvPr id="32" name="Straight Connector 31">
                    <a:extLst>
                      <a:ext uri="{FF2B5EF4-FFF2-40B4-BE49-F238E27FC236}">
                        <a16:creationId xmlns:a16="http://schemas.microsoft.com/office/drawing/2014/main" id="{659DEBAF-9FF2-9B3A-DD5B-97B201ABC787}"/>
                      </a:ext>
                    </a:extLst>
                  </p:cNvPr>
                  <p:cNvCxnSpPr>
                    <a:cxnSpLocks/>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FF5B6C8-0AB6-950A-7516-99CE3B72EE16}"/>
                      </a:ext>
                    </a:extLst>
                  </p:cNvPr>
                  <p:cNvGrpSpPr/>
                  <p:nvPr/>
                </p:nvGrpSpPr>
                <p:grpSpPr>
                  <a:xfrm>
                    <a:off x="3258687" y="3522853"/>
                    <a:ext cx="540000" cy="540000"/>
                    <a:chOff x="3708127" y="5599496"/>
                    <a:chExt cx="540000" cy="540000"/>
                  </a:xfrm>
                </p:grpSpPr>
                <p:sp>
                  <p:nvSpPr>
                    <p:cNvPr id="68" name="TextBox 67">
                      <a:extLst>
                        <a:ext uri="{FF2B5EF4-FFF2-40B4-BE49-F238E27FC236}">
                          <a16:creationId xmlns:a16="http://schemas.microsoft.com/office/drawing/2014/main" id="{BA0D754C-A233-5D42-1116-034E5884B401}"/>
                        </a:ext>
                      </a:extLst>
                    </p:cNvPr>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69" name="Freeform: Shape 68">
                      <a:extLst>
                        <a:ext uri="{FF2B5EF4-FFF2-40B4-BE49-F238E27FC236}">
                          <a16:creationId xmlns:a16="http://schemas.microsoft.com/office/drawing/2014/main" id="{B441F3DB-0310-FDEA-569A-9181829F4E0B}"/>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7" name="Group 116">
                  <a:extLst>
                    <a:ext uri="{FF2B5EF4-FFF2-40B4-BE49-F238E27FC236}">
                      <a16:creationId xmlns:a16="http://schemas.microsoft.com/office/drawing/2014/main" id="{C0C7BC8E-82F7-D5D8-7472-E310E28E93C3}"/>
                    </a:ext>
                  </a:extLst>
                </p:cNvPr>
                <p:cNvGrpSpPr/>
                <p:nvPr/>
              </p:nvGrpSpPr>
              <p:grpSpPr>
                <a:xfrm>
                  <a:off x="5072681" y="4459697"/>
                  <a:ext cx="1767287" cy="885457"/>
                  <a:chOff x="2934120" y="5019627"/>
                  <a:chExt cx="1767287" cy="885457"/>
                </a:xfrm>
              </p:grpSpPr>
              <p:sp>
                <p:nvSpPr>
                  <p:cNvPr id="118" name="TextBox 117">
                    <a:extLst>
                      <a:ext uri="{FF2B5EF4-FFF2-40B4-BE49-F238E27FC236}">
                        <a16:creationId xmlns:a16="http://schemas.microsoft.com/office/drawing/2014/main" id="{2FBF8B92-1000-2B55-27EF-AB8F0397F46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选择与研究领域相关的期刊</a:t>
                    </a:r>
                  </a:p>
                </p:txBody>
              </p:sp>
              <p:sp>
                <p:nvSpPr>
                  <p:cNvPr id="119" name="TextBox 118">
                    <a:extLst>
                      <a:ext uri="{FF2B5EF4-FFF2-40B4-BE49-F238E27FC236}">
                        <a16:creationId xmlns:a16="http://schemas.microsoft.com/office/drawing/2014/main" id="{E7E6DCD2-228E-8EFB-592E-9348C40D5C69}"/>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2"/>
                        </a:solidFill>
                      </a:rPr>
                      <a:t>同领域研究</a:t>
                    </a:r>
                  </a:p>
                </p:txBody>
              </p:sp>
            </p:grpSp>
          </p:grpSp>
          <p:grpSp>
            <p:nvGrpSpPr>
              <p:cNvPr id="127" name="Group 126">
                <a:extLst>
                  <a:ext uri="{FF2B5EF4-FFF2-40B4-BE49-F238E27FC236}">
                    <a16:creationId xmlns:a16="http://schemas.microsoft.com/office/drawing/2014/main" id="{D5D638D8-67F8-59AE-FB32-8190AA67A9EA}"/>
                  </a:ext>
                </a:extLst>
              </p:cNvPr>
              <p:cNvGrpSpPr/>
              <p:nvPr/>
            </p:nvGrpSpPr>
            <p:grpSpPr>
              <a:xfrm>
                <a:off x="8364734" y="2965184"/>
                <a:ext cx="2191616" cy="3892816"/>
                <a:chOff x="6874259" y="2965184"/>
                <a:chExt cx="2191616" cy="3892816"/>
              </a:xfrm>
            </p:grpSpPr>
            <p:grpSp>
              <p:nvGrpSpPr>
                <p:cNvPr id="87" name="Group 86">
                  <a:extLst>
                    <a:ext uri="{FF2B5EF4-FFF2-40B4-BE49-F238E27FC236}">
                      <a16:creationId xmlns:a16="http://schemas.microsoft.com/office/drawing/2014/main" id="{5C521556-9D77-59CD-7CCD-F076DD65FF86}"/>
                    </a:ext>
                  </a:extLst>
                </p:cNvPr>
                <p:cNvGrpSpPr/>
                <p:nvPr/>
              </p:nvGrpSpPr>
              <p:grpSpPr>
                <a:xfrm>
                  <a:off x="6874259" y="2965184"/>
                  <a:ext cx="540000" cy="3892816"/>
                  <a:chOff x="5014553" y="2965184"/>
                  <a:chExt cx="540000" cy="3892816"/>
                </a:xfrm>
              </p:grpSpPr>
              <p:cxnSp>
                <p:nvCxnSpPr>
                  <p:cNvPr id="38" name="Straight Connector 37">
                    <a:extLst>
                      <a:ext uri="{FF2B5EF4-FFF2-40B4-BE49-F238E27FC236}">
                        <a16:creationId xmlns:a16="http://schemas.microsoft.com/office/drawing/2014/main" id="{F1BBB7A2-8E8F-E631-BD6B-4F1F49ECB2B2}"/>
                      </a:ext>
                    </a:extLst>
                  </p:cNvPr>
                  <p:cNvCxnSpPr>
                    <a:cxnSpLocks/>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C9F5125-BC45-D914-5475-A1D1A996BB5E}"/>
                      </a:ext>
                    </a:extLst>
                  </p:cNvPr>
                  <p:cNvGrpSpPr/>
                  <p:nvPr/>
                </p:nvGrpSpPr>
                <p:grpSpPr>
                  <a:xfrm>
                    <a:off x="5014553" y="2965184"/>
                    <a:ext cx="540000" cy="540000"/>
                    <a:chOff x="4584079" y="5599496"/>
                    <a:chExt cx="540000" cy="540000"/>
                  </a:xfrm>
                </p:grpSpPr>
                <p:sp>
                  <p:nvSpPr>
                    <p:cNvPr id="71" name="TextBox 70">
                      <a:extLst>
                        <a:ext uri="{FF2B5EF4-FFF2-40B4-BE49-F238E27FC236}">
                          <a16:creationId xmlns:a16="http://schemas.microsoft.com/office/drawing/2014/main" id="{BCC8598F-7A35-E583-AFA8-18EF5974895A}"/>
                        </a:ext>
                      </a:extLst>
                    </p:cNvPr>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2" name="Freeform: Shape 71">
                      <a:extLst>
                        <a:ext uri="{FF2B5EF4-FFF2-40B4-BE49-F238E27FC236}">
                          <a16:creationId xmlns:a16="http://schemas.microsoft.com/office/drawing/2014/main" id="{3404E55B-3780-68DF-850F-076405EAA55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0" name="Group 119">
                  <a:extLst>
                    <a:ext uri="{FF2B5EF4-FFF2-40B4-BE49-F238E27FC236}">
                      <a16:creationId xmlns:a16="http://schemas.microsoft.com/office/drawing/2014/main" id="{ECF8DFC0-58B5-F1BD-F178-1816410F8F54}"/>
                    </a:ext>
                  </a:extLst>
                </p:cNvPr>
                <p:cNvGrpSpPr/>
                <p:nvPr/>
              </p:nvGrpSpPr>
              <p:grpSpPr>
                <a:xfrm>
                  <a:off x="7298588" y="3938994"/>
                  <a:ext cx="1767287" cy="885457"/>
                  <a:chOff x="2934120" y="5019627"/>
                  <a:chExt cx="1767287" cy="885457"/>
                </a:xfrm>
              </p:grpSpPr>
              <p:sp>
                <p:nvSpPr>
                  <p:cNvPr id="121" name="TextBox 120">
                    <a:extLst>
                      <a:ext uri="{FF2B5EF4-FFF2-40B4-BE49-F238E27FC236}">
                        <a16:creationId xmlns:a16="http://schemas.microsoft.com/office/drawing/2014/main" id="{FC1D2D8A-B573-A72A-0A5C-79FD00B34C9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考虑期刊的审稿速度以避免延误</a:t>
                    </a:r>
                  </a:p>
                </p:txBody>
              </p:sp>
              <p:sp>
                <p:nvSpPr>
                  <p:cNvPr id="122" name="TextBox 121">
                    <a:extLst>
                      <a:ext uri="{FF2B5EF4-FFF2-40B4-BE49-F238E27FC236}">
                        <a16:creationId xmlns:a16="http://schemas.microsoft.com/office/drawing/2014/main" id="{A5EC60CD-13A0-095A-1379-C457D6627E3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3"/>
                        </a:solidFill>
                      </a:rPr>
                      <a:t>审稿周期</a:t>
                    </a:r>
                  </a:p>
                </p:txBody>
              </p:sp>
            </p:grpSp>
          </p:grpSp>
        </p:grpSp>
      </p:grpSp>
      <p:sp>
        <p:nvSpPr>
          <p:cNvPr id="134" name="Title 133"/>
          <p:cNvSpPr>
            <a:spLocks noGrp="1"/>
          </p:cNvSpPr>
          <p:nvPr>
            <p:ph type="title"/>
          </p:nvPr>
        </p:nvSpPr>
        <p:spPr/>
        <p:txBody>
          <a:bodyPr wrap="square">
            <a:normAutofit/>
          </a:bodyPr>
          <a:lstStyle/>
          <a:p>
            <a:pPr lvl="0"/>
            <a:r>
              <a:rPr lang="en-US"/>
              <a:t>选择学术期刊重要</a:t>
            </a:r>
          </a:p>
        </p:txBody>
      </p:sp>
    </p:spTree>
    <p:custDataLst>
      <p:tags r:id="rId1"/>
    </p:custDataLst>
    <p:extLst>
      <p:ext uri="{BB962C8B-B14F-4D97-AF65-F5344CB8AC3E}">
        <p14:creationId xmlns:p14="http://schemas.microsoft.com/office/powerpoint/2010/main" val="1905395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985554-2E5A-D722-CD43-DE03C41AD8E3}"/>
              </a:ext>
            </a:extLst>
          </p:cNvPr>
          <p:cNvGrpSpPr/>
          <p:nvPr/>
        </p:nvGrpSpPr>
        <p:grpSpPr>
          <a:xfrm>
            <a:off x="658853" y="1130300"/>
            <a:ext cx="11186652" cy="4403447"/>
            <a:chOff x="658853" y="1130300"/>
            <a:chExt cx="11186652" cy="4403447"/>
          </a:xfrm>
        </p:grpSpPr>
        <p:sp>
          <p:nvSpPr>
            <p:cNvPr id="3" name="TextBox 2">
              <a:extLst>
                <a:ext uri="{FF2B5EF4-FFF2-40B4-BE49-F238E27FC236}">
                  <a16:creationId xmlns:a16="http://schemas.microsoft.com/office/drawing/2014/main" id="{0891B196-2E38-29D1-3CDB-85FF38E46829}"/>
                </a:ext>
              </a:extLst>
            </p:cNvPr>
            <p:cNvSpPr txBox="1"/>
            <p:nvPr/>
          </p:nvSpPr>
          <p:spPr>
            <a:xfrm>
              <a:off x="660400" y="1130300"/>
              <a:ext cx="5082032"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选择合适期刊的重要性</a:t>
              </a:r>
            </a:p>
          </p:txBody>
        </p:sp>
        <p:grpSp>
          <p:nvGrpSpPr>
            <p:cNvPr id="6" name="Group 5">
              <a:extLst>
                <a:ext uri="{FF2B5EF4-FFF2-40B4-BE49-F238E27FC236}">
                  <a16:creationId xmlns:a16="http://schemas.microsoft.com/office/drawing/2014/main" id="{F3E2E21D-A899-E7DF-CD85-A188B2F62DEE}"/>
                </a:ext>
              </a:extLst>
            </p:cNvPr>
            <p:cNvGrpSpPr/>
            <p:nvPr/>
          </p:nvGrpSpPr>
          <p:grpSpPr>
            <a:xfrm>
              <a:off x="658853" y="3515693"/>
              <a:ext cx="1794777" cy="1337628"/>
              <a:chOff x="6096000" y="1653520"/>
              <a:chExt cx="1794777" cy="1337628"/>
            </a:xfrm>
          </p:grpSpPr>
          <p:sp>
            <p:nvSpPr>
              <p:cNvPr id="13" name="Rectangle 12">
                <a:extLst>
                  <a:ext uri="{FF2B5EF4-FFF2-40B4-BE49-F238E27FC236}">
                    <a16:creationId xmlns:a16="http://schemas.microsoft.com/office/drawing/2014/main" id="{C8E16D6B-C190-1435-E90A-FC35AA1994E3}"/>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期刊声誉</a:t>
                </a:r>
              </a:p>
            </p:txBody>
          </p:sp>
          <p:sp>
            <p:nvSpPr>
              <p:cNvPr id="14" name="Rectangle 13">
                <a:extLst>
                  <a:ext uri="{FF2B5EF4-FFF2-40B4-BE49-F238E27FC236}">
                    <a16:creationId xmlns:a16="http://schemas.microsoft.com/office/drawing/2014/main" id="{3D9049A5-944B-B880-39D5-15F2B9C58BA5}"/>
                  </a:ext>
                </a:extLst>
              </p:cNvPr>
              <p:cNvSpPr/>
              <p:nvPr/>
            </p:nvSpPr>
            <p:spPr>
              <a:xfrm>
                <a:off x="6124136" y="2696324"/>
                <a:ext cx="176664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选择可信赖的研究期刊</a:t>
                </a:r>
              </a:p>
            </p:txBody>
          </p:sp>
          <p:grpSp>
            <p:nvGrpSpPr>
              <p:cNvPr id="15" name="Group 14">
                <a:extLst>
                  <a:ext uri="{FF2B5EF4-FFF2-40B4-BE49-F238E27FC236}">
                    <a16:creationId xmlns:a16="http://schemas.microsoft.com/office/drawing/2014/main" id="{59BDE2FE-51E6-33A1-2DD3-5069795FDF63}"/>
                  </a:ext>
                </a:extLst>
              </p:cNvPr>
              <p:cNvGrpSpPr/>
              <p:nvPr/>
            </p:nvGrpSpPr>
            <p:grpSpPr>
              <a:xfrm>
                <a:off x="6222610" y="1653520"/>
                <a:ext cx="540000" cy="540000"/>
                <a:chOff x="6335984" y="5599496"/>
                <a:chExt cx="540000" cy="540000"/>
              </a:xfrm>
            </p:grpSpPr>
            <p:sp>
              <p:nvSpPr>
                <p:cNvPr id="16" name="TextBox 15">
                  <a:extLst>
                    <a:ext uri="{FF2B5EF4-FFF2-40B4-BE49-F238E27FC236}">
                      <a16:creationId xmlns:a16="http://schemas.microsoft.com/office/drawing/2014/main" id="{97183FE4-1B74-4BC3-E4AD-640E822A9EBD}"/>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a:extLst>
                    <a:ext uri="{FF2B5EF4-FFF2-40B4-BE49-F238E27FC236}">
                      <a16:creationId xmlns:a16="http://schemas.microsoft.com/office/drawing/2014/main" id="{75499148-B082-D11E-ACE0-E56410CDC56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a:extLst>
                <a:ext uri="{FF2B5EF4-FFF2-40B4-BE49-F238E27FC236}">
                  <a16:creationId xmlns:a16="http://schemas.microsoft.com/office/drawing/2014/main" id="{7AAEFCC5-1298-37D8-1731-0898DCA00453}"/>
                </a:ext>
              </a:extLst>
            </p:cNvPr>
            <p:cNvGrpSpPr/>
            <p:nvPr/>
          </p:nvGrpSpPr>
          <p:grpSpPr>
            <a:xfrm>
              <a:off x="2763085" y="3515693"/>
              <a:ext cx="1794777" cy="1559227"/>
              <a:chOff x="9134621" y="1653520"/>
              <a:chExt cx="1794777" cy="1559227"/>
            </a:xfrm>
          </p:grpSpPr>
          <p:sp>
            <p:nvSpPr>
              <p:cNvPr id="8" name="Rectangle 7">
                <a:extLst>
                  <a:ext uri="{FF2B5EF4-FFF2-40B4-BE49-F238E27FC236}">
                    <a16:creationId xmlns:a16="http://schemas.microsoft.com/office/drawing/2014/main" id="{B8C6C0D5-BF41-97BC-FA27-B6379E896356}"/>
                  </a:ext>
                </a:extLst>
              </p:cNvPr>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期刊的专业领域</a:t>
                </a:r>
              </a:p>
            </p:txBody>
          </p:sp>
          <p:sp>
            <p:nvSpPr>
              <p:cNvPr id="9" name="Rectangle 8">
                <a:extLst>
                  <a:ext uri="{FF2B5EF4-FFF2-40B4-BE49-F238E27FC236}">
                    <a16:creationId xmlns:a16="http://schemas.microsoft.com/office/drawing/2014/main" id="{DFEA1BF1-C010-105A-0F34-9B22099CF65A}"/>
                  </a:ext>
                </a:extLst>
              </p:cNvPr>
              <p:cNvSpPr/>
              <p:nvPr/>
            </p:nvSpPr>
            <p:spPr>
              <a:xfrm>
                <a:off x="9162757"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选择与研究内容相关的专业期刊</a:t>
                </a:r>
              </a:p>
            </p:txBody>
          </p:sp>
          <p:grpSp>
            <p:nvGrpSpPr>
              <p:cNvPr id="10" name="Group 9">
                <a:extLst>
                  <a:ext uri="{FF2B5EF4-FFF2-40B4-BE49-F238E27FC236}">
                    <a16:creationId xmlns:a16="http://schemas.microsoft.com/office/drawing/2014/main" id="{0978B42E-E719-DADA-D08C-F6ABD37DDE52}"/>
                  </a:ext>
                </a:extLst>
              </p:cNvPr>
              <p:cNvGrpSpPr>
                <a:grpSpLocks/>
              </p:cNvGrpSpPr>
              <p:nvPr/>
            </p:nvGrpSpPr>
            <p:grpSpPr>
              <a:xfrm>
                <a:off x="9261231" y="1653520"/>
                <a:ext cx="540000" cy="540000"/>
                <a:chOff x="9036964" y="5599496"/>
                <a:chExt cx="540000" cy="540000"/>
              </a:xfrm>
            </p:grpSpPr>
            <p:sp>
              <p:nvSpPr>
                <p:cNvPr id="11" name="TextBox 10">
                  <a:extLst>
                    <a:ext uri="{FF2B5EF4-FFF2-40B4-BE49-F238E27FC236}">
                      <a16:creationId xmlns:a16="http://schemas.microsoft.com/office/drawing/2014/main" id="{7CED69F0-18BC-6F85-4652-6D0435C9255B}"/>
                    </a:ext>
                  </a:extLst>
                </p:cNvPr>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E59A308A-0E71-3F30-5ECA-8AF246E43F24}"/>
                    </a:ext>
                  </a:extLst>
                </p:cNvPr>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a:extLst>
                <a:ext uri="{FF2B5EF4-FFF2-40B4-BE49-F238E27FC236}">
                  <a16:creationId xmlns:a16="http://schemas.microsoft.com/office/drawing/2014/main" id="{6FB1CE8A-FB46-DB75-3856-167FDF31AF59}"/>
                </a:ext>
              </a:extLst>
            </p:cNvPr>
            <p:cNvGrpSpPr/>
            <p:nvPr/>
          </p:nvGrpSpPr>
          <p:grpSpPr>
            <a:xfrm>
              <a:off x="6633959" y="1324252"/>
              <a:ext cx="5211546" cy="4209495"/>
              <a:chOff x="4252913" y="1922463"/>
              <a:chExt cx="3740151" cy="3021013"/>
            </a:xfrm>
          </p:grpSpPr>
          <p:sp>
            <p:nvSpPr>
              <p:cNvPr id="19" name="Rectangle 18">
                <a:extLst>
                  <a:ext uri="{FF2B5EF4-FFF2-40B4-BE49-F238E27FC236}">
                    <a16:creationId xmlns:a16="http://schemas.microsoft.com/office/drawing/2014/main" id="{343CDD3E-6F6B-2FAE-B8C6-5CD82AEFFB6D}"/>
                  </a:ext>
                </a:extLst>
              </p:cNvPr>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Shape 19">
                <a:extLst>
                  <a:ext uri="{FF2B5EF4-FFF2-40B4-BE49-F238E27FC236}">
                    <a16:creationId xmlns:a16="http://schemas.microsoft.com/office/drawing/2014/main" id="{8A9D5648-02F0-755C-BDA6-EDB05CE56C57}"/>
                  </a:ext>
                </a:extLst>
              </p:cNvPr>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Shape 20">
                <a:extLst>
                  <a:ext uri="{FF2B5EF4-FFF2-40B4-BE49-F238E27FC236}">
                    <a16:creationId xmlns:a16="http://schemas.microsoft.com/office/drawing/2014/main" id="{20F1E84E-A952-5C39-7B69-0690F06FCF05}"/>
                  </a:ext>
                </a:extLst>
              </p:cNvPr>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Shape 21">
                <a:extLst>
                  <a:ext uri="{FF2B5EF4-FFF2-40B4-BE49-F238E27FC236}">
                    <a16:creationId xmlns:a16="http://schemas.microsoft.com/office/drawing/2014/main" id="{C1998D63-6320-DF20-F28D-CA0533302EC2}"/>
                  </a:ext>
                </a:extLst>
              </p:cNvPr>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Shape 22">
                <a:extLst>
                  <a:ext uri="{FF2B5EF4-FFF2-40B4-BE49-F238E27FC236}">
                    <a16:creationId xmlns:a16="http://schemas.microsoft.com/office/drawing/2014/main" id="{18056A90-4C41-F3BE-F64D-75D1F164AB1B}"/>
                  </a:ext>
                </a:extLst>
              </p:cNvPr>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4A3C7B77-1BC5-E096-65AA-D99F881B9714}"/>
                  </a:ext>
                </a:extLst>
              </p:cNvPr>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B6C1AA1B-89C7-6479-918D-5A6014E526D0}"/>
                  </a:ext>
                </a:extLst>
              </p:cNvPr>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69FAB2D3-DEF2-F997-60D3-4EF2F5062DC2}"/>
                  </a:ext>
                </a:extLst>
              </p:cNvPr>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763442BE-C3ED-1381-5417-45BB4A5B3709}"/>
                  </a:ext>
                </a:extLst>
              </p:cNvPr>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Shape 27">
                <a:extLst>
                  <a:ext uri="{FF2B5EF4-FFF2-40B4-BE49-F238E27FC236}">
                    <a16:creationId xmlns:a16="http://schemas.microsoft.com/office/drawing/2014/main" id="{070D4F89-DBB4-F455-75AA-39E45614143C}"/>
                  </a:ext>
                </a:extLst>
              </p:cNvPr>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Shape 28">
                <a:extLst>
                  <a:ext uri="{FF2B5EF4-FFF2-40B4-BE49-F238E27FC236}">
                    <a16:creationId xmlns:a16="http://schemas.microsoft.com/office/drawing/2014/main" id="{0DCDFA1C-E376-AFAF-AD2F-91629E7DD494}"/>
                  </a:ext>
                </a:extLst>
              </p:cNvPr>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Shape 29">
                <a:extLst>
                  <a:ext uri="{FF2B5EF4-FFF2-40B4-BE49-F238E27FC236}">
                    <a16:creationId xmlns:a16="http://schemas.microsoft.com/office/drawing/2014/main" id="{B3579D44-DDBC-C5ED-7B59-5D35BFE5794E}"/>
                  </a:ext>
                </a:extLst>
              </p:cNvPr>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Shape 30">
                <a:extLst>
                  <a:ext uri="{FF2B5EF4-FFF2-40B4-BE49-F238E27FC236}">
                    <a16:creationId xmlns:a16="http://schemas.microsoft.com/office/drawing/2014/main" id="{4CEB8469-6840-386E-9F0A-98C3038E8391}"/>
                  </a:ext>
                </a:extLst>
              </p:cNvPr>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Shape 31">
                <a:extLst>
                  <a:ext uri="{FF2B5EF4-FFF2-40B4-BE49-F238E27FC236}">
                    <a16:creationId xmlns:a16="http://schemas.microsoft.com/office/drawing/2014/main" id="{119D8811-FDB7-7C20-8C0E-17A3564146D9}"/>
                  </a:ext>
                </a:extLst>
              </p:cNvPr>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Shape 32">
                <a:extLst>
                  <a:ext uri="{FF2B5EF4-FFF2-40B4-BE49-F238E27FC236}">
                    <a16:creationId xmlns:a16="http://schemas.microsoft.com/office/drawing/2014/main" id="{A92491EA-978E-E857-82C8-A1910AAAFF47}"/>
                  </a:ext>
                </a:extLst>
              </p:cNvPr>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Shape 33">
                <a:extLst>
                  <a:ext uri="{FF2B5EF4-FFF2-40B4-BE49-F238E27FC236}">
                    <a16:creationId xmlns:a16="http://schemas.microsoft.com/office/drawing/2014/main" id="{3264671F-2644-31EE-44EF-4A694453EF4A}"/>
                  </a:ext>
                </a:extLst>
              </p:cNvPr>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Shape 34">
                <a:extLst>
                  <a:ext uri="{FF2B5EF4-FFF2-40B4-BE49-F238E27FC236}">
                    <a16:creationId xmlns:a16="http://schemas.microsoft.com/office/drawing/2014/main" id="{BF34A2EF-F0FD-3573-1C5D-1D855DA24184}"/>
                  </a:ext>
                </a:extLst>
              </p:cNvPr>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Shape 35">
                <a:extLst>
                  <a:ext uri="{FF2B5EF4-FFF2-40B4-BE49-F238E27FC236}">
                    <a16:creationId xmlns:a16="http://schemas.microsoft.com/office/drawing/2014/main" id="{035F9D51-723F-6DFE-43F2-CF0D19E805D5}"/>
                  </a:ext>
                </a:extLst>
              </p:cNvPr>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Shape 36">
                <a:extLst>
                  <a:ext uri="{FF2B5EF4-FFF2-40B4-BE49-F238E27FC236}">
                    <a16:creationId xmlns:a16="http://schemas.microsoft.com/office/drawing/2014/main" id="{AE55F796-39B3-C03E-25E5-5F9646FC50D6}"/>
                  </a:ext>
                </a:extLst>
              </p:cNvPr>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8C76F943-9BF0-C744-F026-BE6A25B9491A}"/>
                  </a:ext>
                </a:extLst>
              </p:cNvPr>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C1EDFFE4-978C-88B6-20FB-9FC4AF8BA596}"/>
                  </a:ext>
                </a:extLst>
              </p:cNvPr>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408BA464-20B6-77B2-7B00-0F28B730051C}"/>
                  </a:ext>
                </a:extLst>
              </p:cNvPr>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1589DC23-E5E3-B21F-CE46-9BEB362767C9}"/>
                  </a:ext>
                </a:extLst>
              </p:cNvPr>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9DD1D8A1-5E64-6F92-F1B4-60A270FF0C97}"/>
                  </a:ext>
                </a:extLst>
              </p:cNvPr>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CF6F5336-1A78-AF1D-5BAF-209B316F659A}"/>
                  </a:ext>
                </a:extLst>
              </p:cNvPr>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266CDA39-ED33-94B4-6B73-D308D01C3CE5}"/>
                  </a:ext>
                </a:extLst>
              </p:cNvPr>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26E4A5C7-51FE-32D8-46A7-3EC5DE2DBD87}"/>
                  </a:ext>
                </a:extLst>
              </p:cNvPr>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86CFDEF0-BF98-58BB-7709-D73250D91334}"/>
                  </a:ext>
                </a:extLst>
              </p:cNvPr>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BBC82DF0-8803-B43B-4395-37B1E2AD4BCE}"/>
                  </a:ext>
                </a:extLst>
              </p:cNvPr>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EC0EB716-B1AD-06D0-5FC0-807FA4A8FD19}"/>
                  </a:ext>
                </a:extLst>
              </p:cNvPr>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3517A0E1-312C-7306-A1FA-5EBC66FF7FC7}"/>
                  </a:ext>
                </a:extLst>
              </p:cNvPr>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391A94AA-C01D-37C9-DC46-8CDECC4D7B3A}"/>
                  </a:ext>
                </a:extLst>
              </p:cNvPr>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B553A8C6-F757-C194-A607-AD79EF042AC4}"/>
                  </a:ext>
                </a:extLst>
              </p:cNvPr>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6A06DB84-AB25-6EFC-F0FF-C924633423E6}"/>
                  </a:ext>
                </a:extLst>
              </p:cNvPr>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14049D65-F6D4-B33D-78FF-D1EACBF53E2D}"/>
                  </a:ext>
                </a:extLst>
              </p:cNvPr>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F4A62451-C657-628C-7F63-51700310253F}"/>
                  </a:ext>
                </a:extLst>
              </p:cNvPr>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9EE908BF-4576-AF3E-D07B-688532639A7B}"/>
                  </a:ext>
                </a:extLst>
              </p:cNvPr>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962D99BD-5BF7-04D9-8FA9-816BBBAE29E5}"/>
                  </a:ext>
                </a:extLst>
              </p:cNvPr>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0FB3DE8B-ABE8-429C-0EA2-8E984286F7EF}"/>
                  </a:ext>
                </a:extLst>
              </p:cNvPr>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6717B979-B451-03D0-E91D-D6183DBD1F4B}"/>
                  </a:ext>
                </a:extLst>
              </p:cNvPr>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22DF1497-405C-5A65-C643-DC4C665954B3}"/>
                  </a:ext>
                </a:extLst>
              </p:cNvPr>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25DDFFCA-8E8A-E663-C613-9C1D37B5263A}"/>
                  </a:ext>
                </a:extLst>
              </p:cNvPr>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B3E316A7-4413-A0BF-617D-30ED8491653F}"/>
                  </a:ext>
                </a:extLst>
              </p:cNvPr>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BDA4ED04-C95B-D6DF-0751-24970C2103A5}"/>
                  </a:ext>
                </a:extLst>
              </p:cNvPr>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6C7F8E56-487C-E306-9CEF-FC0EC37539CD}"/>
                  </a:ext>
                </a:extLst>
              </p:cNvPr>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1E15DB1C-6C94-9671-B61E-C5E3C284ADDD}"/>
                  </a:ext>
                </a:extLst>
              </p:cNvPr>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BA1A08A8-B2EC-F7BB-543B-E93258462F03}"/>
                  </a:ext>
                </a:extLst>
              </p:cNvPr>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84F21629-2F22-B869-1033-27A46CE2B8CF}"/>
                  </a:ext>
                </a:extLst>
              </p:cNvPr>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F8DDE0A7-A59B-3C78-E232-7D5D5A2C4EF1}"/>
                  </a:ext>
                </a:extLst>
              </p:cNvPr>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B25F796C-4DE1-9A34-CD93-5DAAC0541519}"/>
                  </a:ext>
                </a:extLst>
              </p:cNvPr>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51FA57ED-70A6-D619-E882-15EEED1524A4}"/>
                  </a:ext>
                </a:extLst>
              </p:cNvPr>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EFF522CA-EEB4-BE69-6427-D4D742F61404}"/>
                  </a:ext>
                </a:extLst>
              </p:cNvPr>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5C3C7AA5-54F4-22D3-2299-D4C7D374900F}"/>
                  </a:ext>
                </a:extLst>
              </p:cNvPr>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CE68DB8E-DDAF-5104-5DB0-BA2B1AA6E6BD}"/>
                  </a:ext>
                </a:extLst>
              </p:cNvPr>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23905996-B103-4AAC-654A-6F1C29C85CD8}"/>
                  </a:ext>
                </a:extLst>
              </p:cNvPr>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EDCF6854-6190-C151-468D-310138F75261}"/>
                  </a:ext>
                </a:extLst>
              </p:cNvPr>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66656E8C-CF1D-8013-4AB5-EDA4CEA4217D}"/>
                  </a:ext>
                </a:extLst>
              </p:cNvPr>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6E212B94-8234-F096-5E3E-C8BB239CACCB}"/>
                  </a:ext>
                </a:extLst>
              </p:cNvPr>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17A6707C-579F-9E43-DAA8-3902E14D74D4}"/>
                  </a:ext>
                </a:extLst>
              </p:cNvPr>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87A2AB9C-9A5B-36FB-341A-8A51CFD8FC2C}"/>
                  </a:ext>
                </a:extLst>
              </p:cNvPr>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337F9DE1-A67E-2A2E-B202-C412D2CA45B3}"/>
                  </a:ext>
                </a:extLst>
              </p:cNvPr>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Straight Connector 79">
                <a:extLst>
                  <a:ext uri="{FF2B5EF4-FFF2-40B4-BE49-F238E27FC236}">
                    <a16:creationId xmlns:a16="http://schemas.microsoft.com/office/drawing/2014/main" id="{91C58AA7-74BE-5F89-A763-8CDC9EC156E3}"/>
                  </a:ext>
                </a:extLst>
              </p:cNvPr>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266858AC-783C-34E1-9084-0D1E1B4CA898}"/>
                  </a:ext>
                </a:extLst>
              </p:cNvPr>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E0B47B2C-60BA-5D41-BFF9-2335063D9E65}"/>
                  </a:ext>
                </a:extLst>
              </p:cNvPr>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Straight Connector 82">
                <a:extLst>
                  <a:ext uri="{FF2B5EF4-FFF2-40B4-BE49-F238E27FC236}">
                    <a16:creationId xmlns:a16="http://schemas.microsoft.com/office/drawing/2014/main" id="{1B246A79-FD61-71F5-0887-0B4050BC2BE5}"/>
                  </a:ext>
                </a:extLst>
              </p:cNvPr>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BE51ADF9-3DDD-78E9-8837-09B04D8C27E2}"/>
                  </a:ext>
                </a:extLst>
              </p:cNvPr>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99E15567-50E1-8CD8-69CB-DDA851BA5538}"/>
                  </a:ext>
                </a:extLst>
              </p:cNvPr>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41FA994F-8020-802C-9A86-6987B9D19286}"/>
                  </a:ext>
                </a:extLst>
              </p:cNvPr>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F63360B6-E53F-A2C8-1D0B-53A26B8759A4}"/>
                  </a:ext>
                </a:extLst>
              </p:cNvPr>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AA5948DA-6F22-ACED-5F92-82C8B3FBD438}"/>
                  </a:ext>
                </a:extLst>
              </p:cNvPr>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AEBF0244-8D94-4B93-AB10-D6D50F4C1AF3}"/>
                  </a:ext>
                </a:extLst>
              </p:cNvPr>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9BB81E91-BD8F-63A7-A5F9-F302FCB764BB}"/>
                  </a:ext>
                </a:extLst>
              </p:cNvPr>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2C45CF61-BD2E-3085-44B1-90D949681AD0}"/>
                  </a:ext>
                </a:extLst>
              </p:cNvPr>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B859DA2A-E0B9-F186-0720-824EE4DB69AF}"/>
                  </a:ext>
                </a:extLst>
              </p:cNvPr>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43A5C29A-AA84-398B-013D-B9D6F938AAE5}"/>
                  </a:ext>
                </a:extLst>
              </p:cNvPr>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71392A85-4BE9-0D8B-F79C-EAAF334307BC}"/>
                  </a:ext>
                </a:extLst>
              </p:cNvPr>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0DE46E8A-BE9E-6865-D643-A993B59388DC}"/>
                  </a:ext>
                </a:extLst>
              </p:cNvPr>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8FE444A0-0BB3-87BA-5286-68EE56CAE83E}"/>
                  </a:ext>
                </a:extLst>
              </p:cNvPr>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66C4EAFE-F6AA-62EC-2700-38E895506F99}"/>
                  </a:ext>
                </a:extLst>
              </p:cNvPr>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20DA848D-B38F-6E31-B7F3-4FC635FAD001}"/>
                  </a:ext>
                </a:extLst>
              </p:cNvPr>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37D6FAF6-BB32-3826-B2FE-0BB9B8ADED63}"/>
                  </a:ext>
                </a:extLst>
              </p:cNvPr>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19535CB3-DD45-6DD6-56E1-F16087564B42}"/>
                  </a:ext>
                </a:extLst>
              </p:cNvPr>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AB22C6B-8444-B440-5371-A8CE22ABD1E4}"/>
                  </a:ext>
                </a:extLst>
              </p:cNvPr>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A5D7ED8A-D676-F205-D8FB-C7A6778A54B6}"/>
                  </a:ext>
                </a:extLst>
              </p:cNvPr>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72014E06-CB8C-B825-5CDF-9873E7D5FD91}"/>
                  </a:ext>
                </a:extLst>
              </p:cNvPr>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103">
                <a:extLst>
                  <a:ext uri="{FF2B5EF4-FFF2-40B4-BE49-F238E27FC236}">
                    <a16:creationId xmlns:a16="http://schemas.microsoft.com/office/drawing/2014/main" id="{6622718B-D3FD-B135-A084-175091959D70}"/>
                  </a:ext>
                </a:extLst>
              </p:cNvPr>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1D5F4244-669E-2814-64B9-AB1792306E32}"/>
                  </a:ext>
                </a:extLst>
              </p:cNvPr>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1A9CB09A-383E-63AB-6FA3-4984E890A2A4}"/>
                  </a:ext>
                </a:extLst>
              </p:cNvPr>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DFAA4EA2-F581-E3EC-E4D2-D1EE3ED5EC6A}"/>
                  </a:ext>
                </a:extLst>
              </p:cNvPr>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EEE567EE-585A-2B70-5964-E14F490F161F}"/>
                  </a:ext>
                </a:extLst>
              </p:cNvPr>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5BCE8430-50D5-268E-EDB0-20E674721A5F}"/>
                  </a:ext>
                </a:extLst>
              </p:cNvPr>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09">
                <a:extLst>
                  <a:ext uri="{FF2B5EF4-FFF2-40B4-BE49-F238E27FC236}">
                    <a16:creationId xmlns:a16="http://schemas.microsoft.com/office/drawing/2014/main" id="{34768B2F-493C-304F-A39E-807D64F4AD7C}"/>
                  </a:ext>
                </a:extLst>
              </p:cNvPr>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DE65EC1A-F1FC-EE35-1E00-550305B5A2BE}"/>
                  </a:ext>
                </a:extLst>
              </p:cNvPr>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111">
                <a:extLst>
                  <a:ext uri="{FF2B5EF4-FFF2-40B4-BE49-F238E27FC236}">
                    <a16:creationId xmlns:a16="http://schemas.microsoft.com/office/drawing/2014/main" id="{970DDE38-4BF0-B88E-FABD-51267E7B0FD9}"/>
                  </a:ext>
                </a:extLst>
              </p:cNvPr>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04B36ED3-F988-AC44-B288-1F21F946B56F}"/>
                  </a:ext>
                </a:extLst>
              </p:cNvPr>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113">
                <a:extLst>
                  <a:ext uri="{FF2B5EF4-FFF2-40B4-BE49-F238E27FC236}">
                    <a16:creationId xmlns:a16="http://schemas.microsoft.com/office/drawing/2014/main" id="{104749D4-E8D5-2886-EF83-9E28B28E5C48}"/>
                  </a:ext>
                </a:extLst>
              </p:cNvPr>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6E7F57D6-B481-6E0C-FFB9-2A7590555DC8}"/>
                  </a:ext>
                </a:extLst>
              </p:cNvPr>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115">
              <a:extLst>
                <a:ext uri="{FF2B5EF4-FFF2-40B4-BE49-F238E27FC236}">
                  <a16:creationId xmlns:a16="http://schemas.microsoft.com/office/drawing/2014/main" id="{AA53066A-B630-04BD-A49B-E51853E287CC}"/>
                </a:ext>
              </a:extLst>
            </p:cNvPr>
            <p:cNvGrpSpPr/>
            <p:nvPr/>
          </p:nvGrpSpPr>
          <p:grpSpPr>
            <a:xfrm>
              <a:off x="4867318" y="3515693"/>
              <a:ext cx="1794777" cy="1559227"/>
              <a:chOff x="6096000" y="1653520"/>
              <a:chExt cx="1794777" cy="1559227"/>
            </a:xfrm>
          </p:grpSpPr>
          <p:sp>
            <p:nvSpPr>
              <p:cNvPr id="117" name="Rectangle 116">
                <a:extLst>
                  <a:ext uri="{FF2B5EF4-FFF2-40B4-BE49-F238E27FC236}">
                    <a16:creationId xmlns:a16="http://schemas.microsoft.com/office/drawing/2014/main" id="{1EBA04E2-C6E6-9672-6694-CD622073827E}"/>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期刊的影响因子</a:t>
                </a:r>
              </a:p>
            </p:txBody>
          </p:sp>
          <p:sp>
            <p:nvSpPr>
              <p:cNvPr id="118" name="Rectangle 117">
                <a:extLst>
                  <a:ext uri="{FF2B5EF4-FFF2-40B4-BE49-F238E27FC236}">
                    <a16:creationId xmlns:a16="http://schemas.microsoft.com/office/drawing/2014/main" id="{7187574C-B17E-B471-D681-DF038674BE2A}"/>
                  </a:ext>
                </a:extLst>
              </p:cNvPr>
              <p:cNvSpPr/>
              <p:nvPr/>
            </p:nvSpPr>
            <p:spPr>
              <a:xfrm>
                <a:off x="6124136"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选择影响因子较高的期刊</a:t>
                </a:r>
              </a:p>
            </p:txBody>
          </p:sp>
          <p:grpSp>
            <p:nvGrpSpPr>
              <p:cNvPr id="119" name="Group 118">
                <a:extLst>
                  <a:ext uri="{FF2B5EF4-FFF2-40B4-BE49-F238E27FC236}">
                    <a16:creationId xmlns:a16="http://schemas.microsoft.com/office/drawing/2014/main" id="{80150A0D-0C70-6168-4E66-45CDC0590589}"/>
                  </a:ext>
                </a:extLst>
              </p:cNvPr>
              <p:cNvGrpSpPr/>
              <p:nvPr/>
            </p:nvGrpSpPr>
            <p:grpSpPr>
              <a:xfrm>
                <a:off x="6222610" y="1653520"/>
                <a:ext cx="540000" cy="540000"/>
                <a:chOff x="6335984" y="5599496"/>
                <a:chExt cx="540000" cy="540000"/>
              </a:xfrm>
            </p:grpSpPr>
            <p:sp>
              <p:nvSpPr>
                <p:cNvPr id="120" name="TextBox 119">
                  <a:extLst>
                    <a:ext uri="{FF2B5EF4-FFF2-40B4-BE49-F238E27FC236}">
                      <a16:creationId xmlns:a16="http://schemas.microsoft.com/office/drawing/2014/main" id="{F8BF1B3A-DD86-7BA2-D804-1A02833A41F4}"/>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a:extLst>
                    <a:ext uri="{FF2B5EF4-FFF2-40B4-BE49-F238E27FC236}">
                      <a16:creationId xmlns:a16="http://schemas.microsoft.com/office/drawing/2014/main" id="{16628AA4-E5EC-811A-2E04-DDE415BE30F5}"/>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a:t>期刊的选择和影响因子</a:t>
            </a:r>
          </a:p>
        </p:txBody>
      </p:sp>
    </p:spTree>
    <p:custDataLst>
      <p:tags r:id="rId1"/>
    </p:custDataLst>
    <p:extLst>
      <p:ext uri="{BB962C8B-B14F-4D97-AF65-F5344CB8AC3E}">
        <p14:creationId xmlns:p14="http://schemas.microsoft.com/office/powerpoint/2010/main" val="385965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err="1"/>
              <a:t>YirenQIU</a:t>
            </a:r>
            <a:endParaRPr lang="en-US" dirty="0"/>
          </a:p>
        </p:txBody>
      </p:sp>
      <p:sp>
        <p:nvSpPr>
          <p:cNvPr id="2" name="文本框 1">
            <a:extLst>
              <a:ext uri="{FF2B5EF4-FFF2-40B4-BE49-F238E27FC236}">
                <a16:creationId xmlns:a16="http://schemas.microsoft.com/office/drawing/2014/main" id="{38F4D32D-60BF-6A71-284E-DBC0B56CCD34}"/>
              </a:ext>
            </a:extLst>
          </p:cNvPr>
          <p:cNvSpPr txBox="1"/>
          <p:nvPr/>
        </p:nvSpPr>
        <p:spPr>
          <a:xfrm>
            <a:off x="8197796" y="6321287"/>
            <a:ext cx="3689405" cy="646331"/>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University OF Bourgogne&amp;&amp;Nanjing Tech University</a:t>
            </a:r>
          </a:p>
          <a:p>
            <a:pPr lvl="0"/>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endParaRPr lang="zh-CN" altLang="en-US"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3.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13439451"/>
</p:tagLst>
</file>

<file path=ppt/tags/tag34.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35.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36.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13439460"/>
</p:tagLst>
</file>

<file path=ppt/tags/tag37.xml><?xml version="1.0" encoding="utf-8"?>
<p:tagLst xmlns:a="http://schemas.openxmlformats.org/drawingml/2006/main" xmlns:r="http://schemas.openxmlformats.org/officeDocument/2006/relationships" xmlns:p="http://schemas.openxmlformats.org/presentationml/2006/main">
  <p:tag name="OFFICEPLUS.TEMPLATE" val="c346dab8-ee31-43e7-b579-25a119af5d40.pptx"/>
  <p:tag name="OFFICEPLUS.TAG" val="2beb2bf3-40ba-4876-8eff-8450af69fbd8"/>
  <p:tag name="OFFICEPLUS.OUTLINECONTENT" val="13439463"/>
</p:tagLst>
</file>

<file path=ppt/tags/tag3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39.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13439466"/>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40.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13439470"/>
</p:tagLst>
</file>

<file path=ppt/tags/tag41.xml><?xml version="1.0" encoding="utf-8"?>
<p:tagLst xmlns:a="http://schemas.openxmlformats.org/drawingml/2006/main" xmlns:r="http://schemas.openxmlformats.org/officeDocument/2006/relationships" xmlns:p="http://schemas.openxmlformats.org/presentationml/2006/main">
  <p:tag name="OFFICEPLUS.TEMPLATE" val="b76a2f96-be5c-40da-b532-c32916a8ee15.pptx"/>
  <p:tag name="OFFICEPLUS.TAG" val="2beb2bf3-40ba-4876-8eff-8450af69fbd8"/>
  <p:tag name="OFFICEPLUS.OUTLINECONTENT" val="13439474"/>
</p:tagLst>
</file>

<file path=ppt/tags/tag42.xml><?xml version="1.0" encoding="utf-8"?>
<p:tagLst xmlns:a="http://schemas.openxmlformats.org/drawingml/2006/main" xmlns:r="http://schemas.openxmlformats.org/officeDocument/2006/relationships" xmlns:p="http://schemas.openxmlformats.org/presentationml/2006/main">
  <p:tag name="OFFICEPLUS.TEMPLATE" val="5c5e64c4-852f-4dc6-b221-daca2cc700cb.pptx"/>
  <p:tag name="OFFICEPLUS.TAG" val="2beb2bf3-40ba-4876-8eff-8450af69fbd8"/>
  <p:tag name="OFFICEPLUS.OUTLINECONTENT" val="13439478"/>
</p:tagLst>
</file>

<file path=ppt/tags/tag43.xml><?xml version="1.0" encoding="utf-8"?>
<p:tagLst xmlns:a="http://schemas.openxmlformats.org/drawingml/2006/main" xmlns:r="http://schemas.openxmlformats.org/officeDocument/2006/relationships" xmlns:p="http://schemas.openxmlformats.org/presentationml/2006/main">
  <p:tag name="OFFICEPLUS.TEMPLATE" val="e232e7de-fba8-49de-90da-e7761736f6b5.pptx"/>
  <p:tag name="OFFICEPLUS.TAG" val="2beb2bf3-40ba-4876-8eff-8450af69fbd8"/>
  <p:tag name="OFFICEPLUS.OUTLINECONTENT" val="13439482"/>
</p:tagLst>
</file>

<file path=ppt/tags/tag44.xml><?xml version="1.0" encoding="utf-8"?>
<p:tagLst xmlns:a="http://schemas.openxmlformats.org/drawingml/2006/main" xmlns:r="http://schemas.openxmlformats.org/officeDocument/2006/relationships" xmlns:p="http://schemas.openxmlformats.org/presentationml/2006/main">
  <p:tag name="OFFICEPLUS.TEMPLATE" val="26cd98c0-4125-4309-abbb-0cc611fc8778.pptx"/>
  <p:tag name="OFFICEPLUS.TAG" val="2beb2bf3-40ba-4876-8eff-8450af69fbd8"/>
  <p:tag name="OFFICEPLUS.OUTLINECONTENT" val="13439486"/>
</p:tagLst>
</file>

<file path=ppt/tags/tag4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46.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13439489"/>
</p:tagLst>
</file>

<file path=ppt/tags/tag47.xml><?xml version="1.0" encoding="utf-8"?>
<p:tagLst xmlns:a="http://schemas.openxmlformats.org/drawingml/2006/main" xmlns:r="http://schemas.openxmlformats.org/officeDocument/2006/relationships" xmlns:p="http://schemas.openxmlformats.org/presentationml/2006/main">
  <p:tag name="OFFICEPLUS.TEMPLATE" val="cd474b85-3aa4-49dd-8154-3ce516c7a34f.pptx"/>
  <p:tag name="OFFICEPLUS.TAG" val="2beb2bf3-40ba-4876-8eff-8450af69fbd8"/>
  <p:tag name="OFFICEPLUS.OUTLINECONTENT" val="13439492"/>
</p:tagLst>
</file>

<file path=ppt/tags/tag48.xml><?xml version="1.0" encoding="utf-8"?>
<p:tagLst xmlns:a="http://schemas.openxmlformats.org/drawingml/2006/main" xmlns:r="http://schemas.openxmlformats.org/officeDocument/2006/relationships" xmlns:p="http://schemas.openxmlformats.org/presentationml/2006/main">
  <p:tag name="OFFICEPLUS.TEMPLATE" val="273f1d7a-f804-4d7a-88a7-f4d8e124ec19.pptx"/>
  <p:tag name="OFFICEPLUS.TAG" val="2beb2bf3-40ba-4876-8eff-8450af69fbd8"/>
  <p:tag name="OFFICEPLUS.OUTLINECONTENT" val="13439495"/>
</p:tagLst>
</file>

<file path=ppt/tags/tag4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0.xml><?xml version="1.0" encoding="utf-8"?>
<p:tagLst xmlns:a="http://schemas.openxmlformats.org/drawingml/2006/main" xmlns:r="http://schemas.openxmlformats.org/officeDocument/2006/relationships" xmlns:p="http://schemas.openxmlformats.org/presentationml/2006/main">
  <p:tag name="OFFICEPLUS.TEMPLATE" val="b1864039-ce53-4ead-9453-0830bcb61782.pptx"/>
  <p:tag name="OFFICEPLUS.TAG" val="2beb2bf3-40ba-4876-8eff-8450af69fbd8"/>
  <p:tag name="OFFICEPLUS.OUTLINECONTENT" val="13439498"/>
</p:tagLst>
</file>

<file path=ppt/tags/tag51.xml><?xml version="1.0" encoding="utf-8"?>
<p:tagLst xmlns:a="http://schemas.openxmlformats.org/drawingml/2006/main" xmlns:r="http://schemas.openxmlformats.org/officeDocument/2006/relationships" xmlns:p="http://schemas.openxmlformats.org/presentationml/2006/main">
  <p:tag name="OFFICEPLUS.TEMPLATE" val="0273606b-27c9-49dc-9d81-8f87ea1883d5.pptx"/>
  <p:tag name="OFFICEPLUS.TAG" val="2beb2bf3-40ba-4876-8eff-8450af69fbd8"/>
  <p:tag name="OFFICEPLUS.OUTLINECONTENT" val="13439501"/>
</p:tagLst>
</file>

<file path=ppt/tags/tag52.xml><?xml version="1.0" encoding="utf-8"?>
<p:tagLst xmlns:a="http://schemas.openxmlformats.org/drawingml/2006/main" xmlns:r="http://schemas.openxmlformats.org/officeDocument/2006/relationships" xmlns:p="http://schemas.openxmlformats.org/presentationml/2006/main">
  <p:tag name="OFFICEPLUS.TEMPLATE" val="98a243a8-d8d1-4646-8c8e-2861eacf60ef.pptx"/>
  <p:tag name="OFFICEPLUS.TAG" val="2beb2bf3-40ba-4876-8eff-8450af69fbd8"/>
  <p:tag name="OFFICEPLUS.OUTLINECONTENT" val="13439504"/>
</p:tagLst>
</file>

<file path=ppt/tags/tag5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2"/>
</p:tagLst>
</file>

<file path=ppt/tags/tag54.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13439507"/>
</p:tagLst>
</file>

<file path=ppt/tags/tag55.xml><?xml version="1.0" encoding="utf-8"?>
<p:tagLst xmlns:a="http://schemas.openxmlformats.org/drawingml/2006/main" xmlns:r="http://schemas.openxmlformats.org/officeDocument/2006/relationships" xmlns:p="http://schemas.openxmlformats.org/presentationml/2006/main">
  <p:tag name="OFFICEPLUS.TEMPLATE" val="682c482d-5705-4bd1-85cf-8e07ca4e97aa.pptx"/>
  <p:tag name="OFFICEPLUS.TAG" val="2beb2bf3-40ba-4876-8eff-8450af69fbd8"/>
  <p:tag name="OFFICEPLUS.OUTLINECONTENT" val="13439509"/>
</p:tagLst>
</file>

<file path=ppt/tags/tag56.xml><?xml version="1.0" encoding="utf-8"?>
<p:tagLst xmlns:a="http://schemas.openxmlformats.org/drawingml/2006/main" xmlns:r="http://schemas.openxmlformats.org/officeDocument/2006/relationships" xmlns:p="http://schemas.openxmlformats.org/presentationml/2006/main">
  <p:tag name="OFFICEPLUS.TEMPLATE" val="3c8a0bd7-db22-48ac-9651-719ff7ce07aa.pptx"/>
  <p:tag name="OFFICEPLUS.TAG" val="2beb2bf3-40ba-4876-8eff-8450af69fbd8"/>
  <p:tag name="OFFICEPLUS.OUTLINECONTENT" val="13439510"/>
</p:tagLst>
</file>

<file path=ppt/tags/tag5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3"/>
</p:tagLst>
</file>

<file path=ppt/tags/tag58.xml><?xml version="1.0" encoding="utf-8"?>
<p:tagLst xmlns:a="http://schemas.openxmlformats.org/drawingml/2006/main" xmlns:r="http://schemas.openxmlformats.org/officeDocument/2006/relationships" xmlns:p="http://schemas.openxmlformats.org/presentationml/2006/main">
  <p:tag name="OFFICEPLUS.TEMPLATE" val="a00b43d2-4a5c-4572-acaa-8f0962384cd4.pptx"/>
  <p:tag name="OFFICEPLUS.TAG" val="2beb2bf3-40ba-4876-8eff-8450af69fbd8"/>
  <p:tag name="OFFICEPLUS.OUTLINECONTENT" val="13439511"/>
</p:tagLst>
</file>

<file path=ppt/tags/tag59.xml><?xml version="1.0" encoding="utf-8"?>
<p:tagLst xmlns:a="http://schemas.openxmlformats.org/drawingml/2006/main" xmlns:r="http://schemas.openxmlformats.org/officeDocument/2006/relationships" xmlns:p="http://schemas.openxmlformats.org/presentationml/2006/main">
  <p:tag name="OFFICEPLUS.TEMPLATE" val="91c190e2-46fa-428b-8eca-8cc83121b5b6.pptx"/>
  <p:tag name="OFFICEPLUS.TAG" val="bd142c3d-b2ac-49d2-945d-a40ea7d68a02"/>
  <p:tag name="OFFICEPLUS.OUTLINECONTENT" val="13439512"/>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0.xml><?xml version="1.0" encoding="utf-8"?>
<p:tagLst xmlns:a="http://schemas.openxmlformats.org/drawingml/2006/main" xmlns:r="http://schemas.openxmlformats.org/officeDocument/2006/relationships" xmlns:p="http://schemas.openxmlformats.org/presentationml/2006/main">
  <p:tag name="OFFICEPLUS.TEMPLATE" val="4ded3af6-26c3-4933-8efc-835e73da6d8d.pptx"/>
  <p:tag name="OFFICEPLUS.TAG" val="bd142c3d-b2ac-49d2-945d-a40ea7d68a02"/>
  <p:tag name="OFFICEPLUS.OUTLINECONTENT" val="13439513"/>
</p:tagLst>
</file>

<file path=ppt/tags/tag61.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2540</TotalTime>
  <Words>4556</Words>
  <Application>Microsoft Office PowerPoint</Application>
  <PresentationFormat>宽屏</PresentationFormat>
  <Paragraphs>446</Paragraphs>
  <Slides>72</Slides>
  <Notes>15</Notes>
  <HiddenSlides>31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Lato-Black</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PowerPoint 演示文稿</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Experiments</vt:lpstr>
      <vt:lpstr>Experiments</vt:lpstr>
      <vt:lpstr>Experiments</vt:lpstr>
      <vt:lpstr>07.Conclusion</vt:lpstr>
      <vt:lpstr>PowerPoint 演示文稿</vt:lpstr>
      <vt:lpstr>研究结果的可行性解释</vt:lpstr>
      <vt:lpstr>研究结果的重要性强调</vt:lpstr>
      <vt:lpstr>应用前景推广意义</vt:lpstr>
      <vt:lpstr>连接未知的奇迹</vt:lpstr>
      <vt:lpstr>研究的创新之处展示</vt:lpstr>
      <vt:lpstr>05.核心代码解析</vt:lpstr>
      <vt:lpstr>创新贡献学术实践</vt:lpstr>
      <vt:lpstr>突破核心</vt:lpstr>
      <vt:lpstr>观点的证明和支撑</vt:lpstr>
      <vt:lpstr>关键数据和图表展示</vt:lpstr>
      <vt:lpstr>观点落地</vt:lpstr>
      <vt:lpstr>观点的局限和未来发展</vt:lpstr>
      <vt:lpstr>06.实验结果分析</vt:lpstr>
      <vt:lpstr>理论的探寻</vt:lpstr>
      <vt:lpstr>实践的价值</vt:lpstr>
      <vt:lpstr>实践意义和应用</vt:lpstr>
      <vt:lpstr>07.总结</vt:lpstr>
      <vt:lpstr>新思路展示</vt:lpstr>
      <vt:lpstr>新方法介绍</vt:lpstr>
      <vt:lpstr>新思路新方法效果</vt:lpstr>
      <vt:lpstr>08.学术研究合作</vt:lpstr>
      <vt:lpstr>建立合作关系意愿展示</vt:lpstr>
      <vt:lpstr>合作关系具体方式</vt:lpstr>
      <vt:lpstr>合作的益处</vt:lpstr>
      <vt:lpstr>09.提交学术期刊</vt:lpstr>
      <vt:lpstr>提交过程解释</vt:lpstr>
      <vt:lpstr>选择学术期刊重要</vt:lpstr>
      <vt:lpstr>期刊的选择和影响因子</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39</cp:revision>
  <dcterms:created xsi:type="dcterms:W3CDTF">2023-07-20T03:04:31Z</dcterms:created>
  <dcterms:modified xsi:type="dcterms:W3CDTF">2024-12-11T19:25:39Z</dcterms:modified>
</cp:coreProperties>
</file>